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Fira Sans Extra Condensed Medium"/>
      <p:regular r:id="rId15"/>
      <p:bold r:id="rId16"/>
      <p:italic r:id="rId17"/>
      <p:boldItalic r:id="rId18"/>
    </p:embeddedFont>
    <p:embeddedFont>
      <p:font typeface="Roboto Condensed"/>
      <p:regular r:id="rId19"/>
      <p:bold r:id="rId20"/>
      <p:italic r:id="rId21"/>
      <p:boldItalic r:id="rId22"/>
    </p:embeddedFont>
    <p:embeddedFont>
      <p:font typeface="Roboto Condensed Light"/>
      <p:regular r:id="rId23"/>
      <p:bold r:id="rId24"/>
      <p:italic r:id="rId25"/>
      <p:boldItalic r:id="rId26"/>
    </p:embeddedFont>
    <p:embeddedFont>
      <p:font typeface="Exo 2"/>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Condensed-bold.fntdata"/><Relationship Id="rId22" Type="http://schemas.openxmlformats.org/officeDocument/2006/relationships/font" Target="fonts/RobotoCondensed-boldItalic.fntdata"/><Relationship Id="rId21" Type="http://schemas.openxmlformats.org/officeDocument/2006/relationships/font" Target="fonts/RobotoCondensed-italic.fntdata"/><Relationship Id="rId24" Type="http://schemas.openxmlformats.org/officeDocument/2006/relationships/font" Target="fonts/RobotoCondensedLight-bold.fntdata"/><Relationship Id="rId23" Type="http://schemas.openxmlformats.org/officeDocument/2006/relationships/font" Target="fonts/RobotoCondensed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Light-boldItalic.fntdata"/><Relationship Id="rId25" Type="http://schemas.openxmlformats.org/officeDocument/2006/relationships/font" Target="fonts/RobotoCondensedLight-italic.fntdata"/><Relationship Id="rId28" Type="http://schemas.openxmlformats.org/officeDocument/2006/relationships/font" Target="fonts/Exo2-bold.fntdata"/><Relationship Id="rId27" Type="http://schemas.openxmlformats.org/officeDocument/2006/relationships/font" Target="fonts/Exo2-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Exo2-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Exo2-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FiraSansExtraCondensedMedium-regular.fntdata"/><Relationship Id="rId14" Type="http://schemas.openxmlformats.org/officeDocument/2006/relationships/slide" Target="slides/slide10.xml"/><Relationship Id="rId17" Type="http://schemas.openxmlformats.org/officeDocument/2006/relationships/font" Target="fonts/FiraSansExtraCondensedMedium-italic.fntdata"/><Relationship Id="rId16" Type="http://schemas.openxmlformats.org/officeDocument/2006/relationships/font" Target="fonts/FiraSansExtraCondensedMedium-bold.fntdata"/><Relationship Id="rId19" Type="http://schemas.openxmlformats.org/officeDocument/2006/relationships/font" Target="fonts/RobotoCondensed-regular.fntdata"/><Relationship Id="rId18" Type="http://schemas.openxmlformats.org/officeDocument/2006/relationships/font" Target="fonts/FiraSansExtraCondensed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ocument" TargetMode="External"/><Relationship Id="rId3" Type="http://schemas.openxmlformats.org/officeDocument/2006/relationships/hyperlink" Target="https://en.wikipedia.org/wiki/Text_corpu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baafe93df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9baafe93df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baafe93d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baafe93d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baafe93d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baafe93d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9e5867981_5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9e5867981_5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baafe93d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baafe93d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prepare the tweets for our processing by our ML models, we did the some text cleaning like </a:t>
            </a:r>
            <a:r>
              <a:rPr lang="en">
                <a:solidFill>
                  <a:schemeClr val="dk1"/>
                </a:solidFill>
              </a:rPr>
              <a:t>converting all words to lower case , </a:t>
            </a:r>
            <a:r>
              <a:rPr lang="en"/>
              <a:t>removing extra spaces, usernames, url, punctuations and lemmatization of words used in our tweets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9e586798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9e586798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explored our cleaned tweets to identify the most frequency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79e5867981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9e5867981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10k features generated from preprocessed tweets using a [1, 4] ngram tfidf vectoriser  that converts words into  statistical numbers </a:t>
            </a:r>
            <a:r>
              <a:rPr lang="en" sz="1050">
                <a:solidFill>
                  <a:srgbClr val="202122"/>
                </a:solidFill>
                <a:highlight>
                  <a:srgbClr val="FFFFFF"/>
                </a:highlight>
              </a:rPr>
              <a:t>that reflect how important a word is to a </a:t>
            </a:r>
            <a:r>
              <a:rPr lang="en" sz="1050">
                <a:solidFill>
                  <a:srgbClr val="0645AD"/>
                </a:solidFill>
                <a:highlight>
                  <a:srgbClr val="FFFFFF"/>
                </a:highlight>
                <a:uFill>
                  <a:noFill/>
                </a:uFill>
                <a:hlinkClick r:id="rId2">
                  <a:extLst>
                    <a:ext uri="{A12FA001-AC4F-418D-AE19-62706E023703}">
                      <ahyp:hlinkClr val="tx"/>
                    </a:ext>
                  </a:extLst>
                </a:hlinkClick>
              </a:rPr>
              <a:t>document</a:t>
            </a:r>
            <a:r>
              <a:rPr lang="en" sz="1050">
                <a:solidFill>
                  <a:srgbClr val="202122"/>
                </a:solidFill>
                <a:highlight>
                  <a:srgbClr val="FFFFFF"/>
                </a:highlight>
              </a:rPr>
              <a:t> in a collection or </a:t>
            </a:r>
            <a:r>
              <a:rPr lang="en" sz="1050">
                <a:solidFill>
                  <a:srgbClr val="0645AD"/>
                </a:solidFill>
                <a:highlight>
                  <a:srgbClr val="FFFFFF"/>
                </a:highlight>
                <a:uFill>
                  <a:noFill/>
                </a:uFill>
                <a:hlinkClick r:id="rId3">
                  <a:extLst>
                    <a:ext uri="{A12FA001-AC4F-418D-AE19-62706E023703}">
                      <ahyp:hlinkClr val="tx"/>
                    </a:ext>
                  </a:extLst>
                </a:hlinkClick>
              </a:rPr>
              <a:t>corpus</a:t>
            </a:r>
            <a:r>
              <a:rPr lang="en" sz="1050">
                <a:solidFill>
                  <a:srgbClr val="202122"/>
                </a:solidFill>
                <a:highlight>
                  <a:srgbClr val="FFFFFF"/>
                </a:highlight>
              </a:rPr>
              <a:t>.</a:t>
            </a:r>
            <a:endParaRPr sz="1200">
              <a:solidFill>
                <a:srgbClr val="434343"/>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In order  to effectively evaluate our model we  splitted out data into a70/30 for  training  and test respectively.</a:t>
            </a:r>
            <a:endParaRPr sz="1200">
              <a:solidFill>
                <a:srgbClr val="434343"/>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200">
                <a:solidFill>
                  <a:srgbClr val="434343"/>
                </a:solidFill>
                <a:latin typeface="Roboto Condensed Light"/>
                <a:ea typeface="Roboto Condensed Light"/>
                <a:cs typeface="Roboto Condensed Light"/>
                <a:sym typeface="Roboto Condensed Light"/>
              </a:rPr>
              <a:t>We trained and evaluated  six models with our dataset  and selected the best one for our multi class problem using an accuracy metrics</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3ef44414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3ef44414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7.jp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1487275" y="1393700"/>
            <a:ext cx="65355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AI </a:t>
            </a:r>
            <a:r>
              <a:rPr lang="en" sz="3900">
                <a:latin typeface="Arial"/>
                <a:ea typeface="Arial"/>
                <a:cs typeface="Arial"/>
                <a:sym typeface="Arial"/>
              </a:rPr>
              <a:t>&amp;</a:t>
            </a:r>
            <a:r>
              <a:rPr lang="en"/>
              <a:t> BIG DATA PROJECT</a:t>
            </a:r>
            <a:endParaRPr/>
          </a:p>
        </p:txBody>
      </p:sp>
      <p:sp>
        <p:nvSpPr>
          <p:cNvPr id="144" name="Google Shape;144;p29"/>
          <p:cNvSpPr txBox="1"/>
          <p:nvPr>
            <p:ph idx="1" type="subTitle"/>
          </p:nvPr>
        </p:nvSpPr>
        <p:spPr>
          <a:xfrm>
            <a:off x="4945200" y="2933525"/>
            <a:ext cx="3272100" cy="2148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u="sng">
                <a:latin typeface="Roboto Condensed"/>
                <a:ea typeface="Roboto Condensed"/>
                <a:cs typeface="Roboto Condensed"/>
                <a:sym typeface="Roboto Condensed"/>
              </a:rPr>
              <a:t>Members</a:t>
            </a:r>
            <a:endParaRPr b="1" u="sng">
              <a:latin typeface="Roboto Condensed"/>
              <a:ea typeface="Roboto Condensed"/>
              <a:cs typeface="Roboto Condensed"/>
              <a:sym typeface="Roboto Condensed"/>
            </a:endParaRPr>
          </a:p>
          <a:p>
            <a:pPr indent="0" lvl="0" marL="0" rtl="0" algn="r">
              <a:spcBef>
                <a:spcPts val="0"/>
              </a:spcBef>
              <a:spcAft>
                <a:spcPts val="0"/>
              </a:spcAft>
              <a:buNone/>
            </a:pPr>
            <a:r>
              <a:t/>
            </a:r>
            <a:endParaRPr/>
          </a:p>
          <a:p>
            <a:pPr indent="0" lvl="0" marL="0" rtl="0" algn="r">
              <a:spcBef>
                <a:spcPts val="0"/>
              </a:spcBef>
              <a:spcAft>
                <a:spcPts val="0"/>
              </a:spcAft>
              <a:buNone/>
            </a:pPr>
            <a:r>
              <a:rPr lang="en"/>
              <a:t>Thibaud CADET</a:t>
            </a:r>
            <a:endParaRPr/>
          </a:p>
          <a:p>
            <a:pPr indent="0" lvl="0" marL="0" rtl="0" algn="r">
              <a:spcBef>
                <a:spcPts val="0"/>
              </a:spcBef>
              <a:spcAft>
                <a:spcPts val="0"/>
              </a:spcAft>
              <a:buNone/>
            </a:pPr>
            <a:r>
              <a:rPr lang="en"/>
              <a:t>Moruf BAMIGBOYE</a:t>
            </a:r>
            <a:endParaRPr/>
          </a:p>
          <a:p>
            <a:pPr indent="0" lvl="0" marL="0" rtl="0" algn="r">
              <a:spcBef>
                <a:spcPts val="0"/>
              </a:spcBef>
              <a:spcAft>
                <a:spcPts val="0"/>
              </a:spcAft>
              <a:buNone/>
            </a:pPr>
            <a:r>
              <a:rPr lang="en"/>
              <a:t>Hon Ching YEUNG</a:t>
            </a:r>
            <a:endParaRPr/>
          </a:p>
          <a:p>
            <a:pPr indent="0" lvl="0" marL="0" rtl="0" algn="r">
              <a:spcBef>
                <a:spcPts val="0"/>
              </a:spcBef>
              <a:spcAft>
                <a:spcPts val="0"/>
              </a:spcAft>
              <a:buNone/>
            </a:pPr>
            <a:r>
              <a:rPr lang="en"/>
              <a:t>Sébastien PALMAS</a:t>
            </a:r>
            <a:endParaRPr/>
          </a:p>
          <a:p>
            <a:pPr indent="0" lvl="0" marL="0" rtl="0" algn="r">
              <a:spcBef>
                <a:spcPts val="0"/>
              </a:spcBef>
              <a:spcAft>
                <a:spcPts val="0"/>
              </a:spcAft>
              <a:buNone/>
            </a:pPr>
            <a:r>
              <a:rPr lang="en"/>
              <a:t>Dikky KURNIAWAN</a:t>
            </a:r>
            <a:endParaRPr/>
          </a:p>
          <a:p>
            <a:pPr indent="0" lvl="0" marL="0" rtl="0" algn="r">
              <a:spcBef>
                <a:spcPts val="0"/>
              </a:spcBef>
              <a:spcAft>
                <a:spcPts val="0"/>
              </a:spcAft>
              <a:buNone/>
            </a:pPr>
            <a:r>
              <a:rPr lang="en"/>
              <a:t>Maxwell DJOUMESSI</a:t>
            </a:r>
            <a:endParaRPr/>
          </a:p>
        </p:txBody>
      </p:sp>
      <p:cxnSp>
        <p:nvCxnSpPr>
          <p:cNvPr id="145" name="Google Shape;145;p29"/>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2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pic>
        <p:nvPicPr>
          <p:cNvPr id="401" name="Google Shape;401;p38"/>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02" name="Google Shape;402;p38"/>
          <p:cNvCxnSpPr/>
          <p:nvPr/>
        </p:nvCxnSpPr>
        <p:spPr>
          <a:xfrm rot="10800000">
            <a:off x="-6825" y="2056050"/>
            <a:ext cx="2854800" cy="0"/>
          </a:xfrm>
          <a:prstGeom prst="straightConnector1">
            <a:avLst/>
          </a:prstGeom>
          <a:noFill/>
          <a:ln cap="flat" cmpd="sng" w="9525">
            <a:solidFill>
              <a:srgbClr val="FFFFFF"/>
            </a:solidFill>
            <a:prstDash val="solid"/>
            <a:round/>
            <a:headEnd len="med" w="med" type="none"/>
            <a:tailEnd len="med" w="med" type="none"/>
          </a:ln>
        </p:spPr>
      </p:cxnSp>
      <p:cxnSp>
        <p:nvCxnSpPr>
          <p:cNvPr id="403" name="Google Shape;403;p38"/>
          <p:cNvCxnSpPr/>
          <p:nvPr/>
        </p:nvCxnSpPr>
        <p:spPr>
          <a:xfrm rot="10800000">
            <a:off x="4389425" y="2962350"/>
            <a:ext cx="4747800" cy="0"/>
          </a:xfrm>
          <a:prstGeom prst="straightConnector1">
            <a:avLst/>
          </a:prstGeom>
          <a:noFill/>
          <a:ln cap="flat" cmpd="sng" w="9525">
            <a:solidFill>
              <a:srgbClr val="FFFFFF"/>
            </a:solidFill>
            <a:prstDash val="solid"/>
            <a:round/>
            <a:headEnd len="med" w="med" type="none"/>
            <a:tailEnd len="med" w="med" type="none"/>
          </a:ln>
        </p:spPr>
      </p:cxnSp>
      <p:sp>
        <p:nvSpPr>
          <p:cNvPr id="404" name="Google Shape;404;p38"/>
          <p:cNvSpPr txBox="1"/>
          <p:nvPr>
            <p:ph type="ctrTitle"/>
          </p:nvPr>
        </p:nvSpPr>
        <p:spPr>
          <a:xfrm flipH="1">
            <a:off x="371825" y="1611150"/>
            <a:ext cx="7597500" cy="178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THANKS FOR YOUR ATTENTION</a:t>
            </a:r>
            <a:endParaRPr/>
          </a:p>
        </p:txBody>
      </p:sp>
      <p:sp>
        <p:nvSpPr>
          <p:cNvPr id="405" name="Google Shape;405;p38"/>
          <p:cNvSpPr txBox="1"/>
          <p:nvPr>
            <p:ph idx="4294967295" type="subTitle"/>
          </p:nvPr>
        </p:nvSpPr>
        <p:spPr>
          <a:xfrm>
            <a:off x="1880500" y="3080475"/>
            <a:ext cx="4839000" cy="6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b="1" lang="en" sz="1600">
                <a:solidFill>
                  <a:srgbClr val="FFFFFF"/>
                </a:solidFill>
                <a:latin typeface="Roboto Condensed"/>
                <a:ea typeface="Roboto Condensed"/>
                <a:cs typeface="Roboto Condensed"/>
                <a:sym typeface="Roboto Condensed"/>
              </a:rPr>
              <a:t>any questions?</a:t>
            </a:r>
            <a:endParaRPr b="1" sz="1600">
              <a:solidFill>
                <a:srgbClr val="FFFFFF"/>
              </a:solidFill>
              <a:latin typeface="Roboto Condensed"/>
              <a:ea typeface="Roboto Condensed"/>
              <a:cs typeface="Roboto Condensed"/>
              <a:sym typeface="Roboto Condensed"/>
            </a:endParaRPr>
          </a:p>
          <a:p>
            <a:pPr indent="0" lvl="0" marL="0" rtl="0" algn="ctr">
              <a:spcBef>
                <a:spcPts val="1600"/>
              </a:spcBef>
              <a:spcAft>
                <a:spcPts val="0"/>
              </a:spcAft>
              <a:buClr>
                <a:srgbClr val="434343"/>
              </a:buClr>
              <a:buSzPts val="1100"/>
              <a:buFont typeface="Arial"/>
              <a:buNone/>
            </a:pPr>
            <a:r>
              <a:t/>
            </a:r>
            <a:endParaRPr b="1" sz="1600">
              <a:solidFill>
                <a:srgbClr val="FFFFFF"/>
              </a:solidFill>
              <a:latin typeface="Roboto Condensed"/>
              <a:ea typeface="Roboto Condensed"/>
              <a:cs typeface="Roboto Condensed"/>
              <a:sym typeface="Roboto Condensed"/>
            </a:endParaRPr>
          </a:p>
          <a:p>
            <a:pPr indent="0" lvl="0" marL="0" rtl="0" algn="ctr">
              <a:spcBef>
                <a:spcPts val="1600"/>
              </a:spcBef>
              <a:spcAft>
                <a:spcPts val="1600"/>
              </a:spcAft>
              <a:buClr>
                <a:schemeClr val="dk1"/>
              </a:buClr>
              <a:buSzPts val="1100"/>
              <a:buFont typeface="Arial"/>
              <a:buNone/>
            </a:pPr>
            <a:r>
              <a:t/>
            </a:r>
            <a:endParaRPr b="1" sz="1600">
              <a:solidFill>
                <a:srgbClr val="FFFFFF"/>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1000"/>
                                        <p:tgtEl>
                                          <p:spTgt spid="4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1000"/>
                                        <p:tgtEl>
                                          <p:spTgt spid="4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51" name="Google Shape;151;p30">
            <a:hlinkClick/>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52" name="Google Shape;152;p30"/>
          <p:cNvSpPr txBox="1"/>
          <p:nvPr>
            <p:ph idx="2" type="ctrTitle"/>
          </p:nvPr>
        </p:nvSpPr>
        <p:spPr>
          <a:xfrm>
            <a:off x="545325" y="491025"/>
            <a:ext cx="18192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Aim of the project</a:t>
            </a:r>
            <a:endParaRPr/>
          </a:p>
        </p:txBody>
      </p:sp>
      <p:sp>
        <p:nvSpPr>
          <p:cNvPr id="153" name="Google Shape;153;p30">
            <a:hlinkClick/>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4" name="Google Shape;154;p30">
            <a:hlinkClick/>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5" name="Google Shape;155;p30">
            <a:hlinkClick/>
          </p:cNvPr>
          <p:cNvSpPr txBox="1"/>
          <p:nvPr>
            <p:ph idx="6" type="title"/>
          </p:nvPr>
        </p:nvSpPr>
        <p:spPr>
          <a:xfrm>
            <a:off x="5922008" y="2119185"/>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56" name="Google Shape;156;p30">
            <a:hlinkClick/>
          </p:cNvPr>
          <p:cNvSpPr txBox="1"/>
          <p:nvPr>
            <p:ph idx="7" type="title"/>
          </p:nvPr>
        </p:nvSpPr>
        <p:spPr>
          <a:xfrm>
            <a:off x="5922008" y="313888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57" name="Google Shape;157;p30">
            <a:hlinkClick/>
          </p:cNvPr>
          <p:cNvSpPr txBox="1"/>
          <p:nvPr>
            <p:ph idx="8" type="title"/>
          </p:nvPr>
        </p:nvSpPr>
        <p:spPr>
          <a:xfrm>
            <a:off x="5922008" y="415858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58" name="Google Shape;158;p30"/>
          <p:cNvSpPr txBox="1"/>
          <p:nvPr>
            <p:ph idx="13" type="subTitle"/>
          </p:nvPr>
        </p:nvSpPr>
        <p:spPr>
          <a:xfrm>
            <a:off x="690446" y="1579661"/>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400">
                <a:latin typeface="Roboto Condensed"/>
                <a:ea typeface="Roboto Condensed"/>
                <a:cs typeface="Roboto Condensed"/>
                <a:sym typeface="Roboto Condensed"/>
              </a:rPr>
              <a:t>Why detect hate speech </a:t>
            </a:r>
            <a:endParaRPr b="1" sz="1400">
              <a:latin typeface="Roboto Condensed"/>
              <a:ea typeface="Roboto Condensed"/>
              <a:cs typeface="Roboto Condensed"/>
              <a:sym typeface="Roboto Condensed"/>
            </a:endParaRPr>
          </a:p>
        </p:txBody>
      </p:sp>
      <p:sp>
        <p:nvSpPr>
          <p:cNvPr id="159" name="Google Shape;159;p30"/>
          <p:cNvSpPr txBox="1"/>
          <p:nvPr>
            <p:ph idx="15" type="subTitle"/>
          </p:nvPr>
        </p:nvSpPr>
        <p:spPr>
          <a:xfrm>
            <a:off x="690400" y="2553150"/>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400">
                <a:latin typeface="Roboto Condensed"/>
                <a:ea typeface="Roboto Condensed"/>
                <a:cs typeface="Roboto Condensed"/>
                <a:sym typeface="Roboto Condensed"/>
              </a:rPr>
              <a:t>Data source and exploration</a:t>
            </a:r>
            <a:endParaRPr b="1" sz="1400">
              <a:latin typeface="Roboto Condensed"/>
              <a:ea typeface="Roboto Condensed"/>
              <a:cs typeface="Roboto Condensed"/>
              <a:sym typeface="Roboto Condensed"/>
            </a:endParaRPr>
          </a:p>
        </p:txBody>
      </p:sp>
      <p:sp>
        <p:nvSpPr>
          <p:cNvPr id="160" name="Google Shape;160;p30"/>
          <p:cNvSpPr txBox="1"/>
          <p:nvPr>
            <p:ph idx="17" type="subTitle"/>
          </p:nvPr>
        </p:nvSpPr>
        <p:spPr>
          <a:xfrm>
            <a:off x="6811558" y="2186988"/>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Roboto Condensed"/>
                <a:ea typeface="Roboto Condensed"/>
                <a:cs typeface="Roboto Condensed"/>
                <a:sym typeface="Roboto Condensed"/>
              </a:rPr>
              <a:t>Data preparation</a:t>
            </a:r>
            <a:endParaRPr b="1" sz="1400">
              <a:latin typeface="Roboto Condensed"/>
              <a:ea typeface="Roboto Condensed"/>
              <a:cs typeface="Roboto Condensed"/>
              <a:sym typeface="Roboto Condensed"/>
            </a:endParaRPr>
          </a:p>
        </p:txBody>
      </p:sp>
      <p:sp>
        <p:nvSpPr>
          <p:cNvPr id="161" name="Google Shape;161;p30"/>
          <p:cNvSpPr txBox="1"/>
          <p:nvPr>
            <p:ph idx="19" type="subTitle"/>
          </p:nvPr>
        </p:nvSpPr>
        <p:spPr>
          <a:xfrm>
            <a:off x="6811550" y="3138876"/>
            <a:ext cx="1674300" cy="5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hlink"/>
                </a:solidFill>
                <a:latin typeface="Roboto Condensed"/>
                <a:ea typeface="Roboto Condensed"/>
                <a:cs typeface="Roboto Condensed"/>
                <a:sym typeface="Roboto Condensed"/>
              </a:rPr>
              <a:t>Model building and selection</a:t>
            </a:r>
            <a:endParaRPr b="1" sz="1400">
              <a:latin typeface="Roboto Condensed"/>
              <a:ea typeface="Roboto Condensed"/>
              <a:cs typeface="Roboto Condensed"/>
              <a:sym typeface="Roboto Condensed"/>
            </a:endParaRPr>
          </a:p>
          <a:p>
            <a:pPr indent="0" lvl="0" marL="0" rtl="0" algn="l">
              <a:spcBef>
                <a:spcPts val="0"/>
              </a:spcBef>
              <a:spcAft>
                <a:spcPts val="0"/>
              </a:spcAft>
              <a:buNone/>
            </a:pPr>
            <a:r>
              <a:t/>
            </a:r>
            <a:endParaRPr sz="1400"/>
          </a:p>
        </p:txBody>
      </p:sp>
      <p:sp>
        <p:nvSpPr>
          <p:cNvPr id="162" name="Google Shape;162;p30"/>
          <p:cNvSpPr txBox="1"/>
          <p:nvPr>
            <p:ph idx="21" type="subTitle"/>
          </p:nvPr>
        </p:nvSpPr>
        <p:spPr>
          <a:xfrm>
            <a:off x="6811558" y="422315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Roboto Condensed"/>
                <a:ea typeface="Roboto Condensed"/>
                <a:cs typeface="Roboto Condensed"/>
                <a:sym typeface="Roboto Condensed"/>
              </a:rPr>
              <a:t>Operation</a:t>
            </a:r>
            <a:endParaRPr b="1" sz="1400">
              <a:latin typeface="Roboto Condensed"/>
              <a:ea typeface="Roboto Condensed"/>
              <a:cs typeface="Roboto Condensed"/>
              <a:sym typeface="Roboto Condensed"/>
            </a:endParaRPr>
          </a:p>
        </p:txBody>
      </p:sp>
      <p:cxnSp>
        <p:nvCxnSpPr>
          <p:cNvPr id="163" name="Google Shape;163;p30"/>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64" name="Google Shape;164;p30"/>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ctrTitle"/>
          </p:nvPr>
        </p:nvSpPr>
        <p:spPr>
          <a:xfrm>
            <a:off x="2638350" y="1635925"/>
            <a:ext cx="38673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AIM OF THE PROJECT</a:t>
            </a:r>
            <a:endParaRPr/>
          </a:p>
        </p:txBody>
      </p:sp>
      <p:cxnSp>
        <p:nvCxnSpPr>
          <p:cNvPr id="170" name="Google Shape;170;p31"/>
          <p:cNvCxnSpPr/>
          <p:nvPr/>
        </p:nvCxnSpPr>
        <p:spPr>
          <a:xfrm>
            <a:off x="4569600" y="1494500"/>
            <a:ext cx="4574400" cy="0"/>
          </a:xfrm>
          <a:prstGeom prst="straightConnector1">
            <a:avLst/>
          </a:prstGeom>
          <a:noFill/>
          <a:ln cap="flat" cmpd="sng" w="9525">
            <a:solidFill>
              <a:srgbClr val="434343"/>
            </a:solidFill>
            <a:prstDash val="solid"/>
            <a:round/>
            <a:headEnd len="med" w="med" type="none"/>
            <a:tailEnd len="med" w="med" type="none"/>
          </a:ln>
        </p:spPr>
      </p:cxnSp>
      <p:cxnSp>
        <p:nvCxnSpPr>
          <p:cNvPr id="171" name="Google Shape;171;p31"/>
          <p:cNvCxnSpPr/>
          <p:nvPr/>
        </p:nvCxnSpPr>
        <p:spPr>
          <a:xfrm>
            <a:off x="0" y="3568175"/>
            <a:ext cx="4574400" cy="0"/>
          </a:xfrm>
          <a:prstGeom prst="straightConnector1">
            <a:avLst/>
          </a:prstGeom>
          <a:noFill/>
          <a:ln cap="flat" cmpd="sng" w="9525">
            <a:solidFill>
              <a:srgbClr val="434343"/>
            </a:solidFill>
            <a:prstDash val="solid"/>
            <a:round/>
            <a:headEnd len="med" w="med" type="none"/>
            <a:tailEnd len="med" w="med" type="none"/>
          </a:ln>
        </p:spPr>
      </p:cxnSp>
      <p:sp>
        <p:nvSpPr>
          <p:cNvPr id="172" name="Google Shape;172;p31"/>
          <p:cNvSpPr txBox="1"/>
          <p:nvPr/>
        </p:nvSpPr>
        <p:spPr>
          <a:xfrm>
            <a:off x="1586425" y="2403625"/>
            <a:ext cx="5614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Roboto Condensed Light"/>
                <a:ea typeface="Roboto Condensed Light"/>
                <a:cs typeface="Roboto Condensed Light"/>
                <a:sym typeface="Roboto Condensed Light"/>
              </a:rPr>
              <a:t>Develop machine learning techniques for hate speech detection</a:t>
            </a:r>
            <a:endParaRPr sz="1500">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500">
                <a:latin typeface="Roboto Condensed Light"/>
                <a:ea typeface="Roboto Condensed Light"/>
                <a:cs typeface="Roboto Condensed Light"/>
                <a:sym typeface="Roboto Condensed Light"/>
              </a:rPr>
              <a:t>in twitter data stream.</a:t>
            </a:r>
            <a:endParaRPr sz="1500">
              <a:latin typeface="Roboto Condensed Light"/>
              <a:ea typeface="Roboto Condensed Light"/>
              <a:cs typeface="Roboto Condensed Light"/>
              <a:sym typeface="Roboto Condensed Light"/>
            </a:endParaRPr>
          </a:p>
        </p:txBody>
      </p:sp>
      <p:pic>
        <p:nvPicPr>
          <p:cNvPr id="173" name="Google Shape;173;p31"/>
          <p:cNvPicPr preferRelativeResize="0"/>
          <p:nvPr/>
        </p:nvPicPr>
        <p:blipFill>
          <a:blip r:embed="rId3">
            <a:alphaModFix/>
          </a:blip>
          <a:stretch>
            <a:fillRect/>
          </a:stretch>
        </p:blipFill>
        <p:spPr>
          <a:xfrm>
            <a:off x="6479300" y="7250"/>
            <a:ext cx="2646025" cy="1487249"/>
          </a:xfrm>
          <a:prstGeom prst="rect">
            <a:avLst/>
          </a:prstGeom>
          <a:noFill/>
          <a:ln cap="flat" cmpd="sng" w="9525">
            <a:solidFill>
              <a:srgbClr val="434343"/>
            </a:solidFill>
            <a:prstDash val="solid"/>
            <a:round/>
            <a:headEnd len="sm" w="sm" type="none"/>
            <a:tailEnd len="sm" w="sm" type="none"/>
          </a:ln>
        </p:spPr>
      </p:pic>
      <p:sp>
        <p:nvSpPr>
          <p:cNvPr id="174" name="Google Shape;174;p31"/>
          <p:cNvSpPr txBox="1"/>
          <p:nvPr/>
        </p:nvSpPr>
        <p:spPr>
          <a:xfrm>
            <a:off x="860100" y="3879475"/>
            <a:ext cx="7930800" cy="8313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en">
                <a:solidFill>
                  <a:schemeClr val="dk1"/>
                </a:solidFill>
                <a:latin typeface="Roboto Condensed"/>
                <a:ea typeface="Roboto Condensed"/>
                <a:cs typeface="Roboto Condensed"/>
                <a:sym typeface="Roboto Condensed"/>
              </a:rPr>
              <a:t>Hate speech</a:t>
            </a:r>
            <a:r>
              <a:rPr lang="en">
                <a:solidFill>
                  <a:schemeClr val="dk1"/>
                </a:solidFill>
                <a:latin typeface="Roboto Condensed Light"/>
                <a:ea typeface="Roboto Condensed Light"/>
                <a:cs typeface="Roboto Condensed Light"/>
                <a:sym typeface="Roboto Condensed Light"/>
              </a:rPr>
              <a:t> is understood as any kind of communication in speech, writing or behaviour, that attacks or uses pejorative or discriminatory language with reference to a person or a group on the basis of who they are, in other words, based on their religion, ethnicity, nationality, race, colour, descent, gender or other identity factor.</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idx="6" type="ctrTitle"/>
          </p:nvPr>
        </p:nvSpPr>
        <p:spPr>
          <a:xfrm>
            <a:off x="1964851" y="2615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hlink"/>
                </a:solidFill>
              </a:rPr>
              <a:t>WHY DETECT HATE SPEECH</a:t>
            </a:r>
            <a:endParaRPr/>
          </a:p>
        </p:txBody>
      </p:sp>
      <p:sp>
        <p:nvSpPr>
          <p:cNvPr id="180" name="Google Shape;180;p32"/>
          <p:cNvSpPr txBox="1"/>
          <p:nvPr>
            <p:ph idx="1" type="subTitle"/>
          </p:nvPr>
        </p:nvSpPr>
        <p:spPr>
          <a:xfrm>
            <a:off x="872400" y="1901550"/>
            <a:ext cx="2135100" cy="12153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1400">
                <a:solidFill>
                  <a:schemeClr val="dk1"/>
                </a:solidFill>
              </a:rPr>
              <a:t>Social media and online platform continues to grow, so does the spread of hate speech</a:t>
            </a:r>
            <a:endParaRPr sz="1400">
              <a:solidFill>
                <a:schemeClr val="dk1"/>
              </a:solidFill>
            </a:endParaRPr>
          </a:p>
          <a:p>
            <a:pPr indent="0" lvl="0" marL="0" rtl="0" algn="ctr">
              <a:spcBef>
                <a:spcPts val="1200"/>
              </a:spcBef>
              <a:spcAft>
                <a:spcPts val="0"/>
              </a:spcAft>
              <a:buNone/>
            </a:pPr>
            <a:r>
              <a:t/>
            </a:r>
            <a:endParaRPr sz="1400">
              <a:solidFill>
                <a:schemeClr val="dk1"/>
              </a:solidFill>
            </a:endParaRPr>
          </a:p>
        </p:txBody>
      </p:sp>
      <p:sp>
        <p:nvSpPr>
          <p:cNvPr id="181" name="Google Shape;181;p32"/>
          <p:cNvSpPr txBox="1"/>
          <p:nvPr>
            <p:ph idx="5" type="subTitle"/>
          </p:nvPr>
        </p:nvSpPr>
        <p:spPr>
          <a:xfrm>
            <a:off x="6136500" y="2007600"/>
            <a:ext cx="2218200" cy="1003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400">
                <a:solidFill>
                  <a:schemeClr val="dk1"/>
                </a:solidFill>
              </a:rPr>
              <a:t>Hate speech is strongly associated with actual hate crime. To avoid such crime, we have to detect them before it happens.</a:t>
            </a:r>
            <a:endParaRPr sz="1400">
              <a:solidFill>
                <a:schemeClr val="dk1"/>
              </a:solidFill>
            </a:endParaRPr>
          </a:p>
          <a:p>
            <a:pPr indent="0" lvl="0" marL="0" rtl="0" algn="ctr">
              <a:spcBef>
                <a:spcPts val="0"/>
              </a:spcBef>
              <a:spcAft>
                <a:spcPts val="0"/>
              </a:spcAft>
              <a:buNone/>
            </a:pPr>
            <a:r>
              <a:t/>
            </a:r>
            <a:endParaRPr sz="1400">
              <a:solidFill>
                <a:schemeClr val="dk1"/>
              </a:solidFill>
            </a:endParaRPr>
          </a:p>
        </p:txBody>
      </p:sp>
      <p:sp>
        <p:nvSpPr>
          <p:cNvPr id="182" name="Google Shape;182;p32"/>
          <p:cNvSpPr txBox="1"/>
          <p:nvPr>
            <p:ph idx="3" type="subTitle"/>
          </p:nvPr>
        </p:nvSpPr>
        <p:spPr>
          <a:xfrm>
            <a:off x="3462900" y="1219981"/>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solidFill>
                  <a:schemeClr val="dk1"/>
                </a:solidFill>
              </a:rPr>
              <a:t>Hate speech is an important problem that is seriously affecting the society and usefulness of online social communities.</a:t>
            </a:r>
            <a:endParaRPr sz="1400">
              <a:solidFill>
                <a:schemeClr val="dk1"/>
              </a:solidFill>
            </a:endParaRPr>
          </a:p>
          <a:p>
            <a:pPr indent="0" lvl="0" marL="0" rtl="0" algn="ctr">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300"/>
          </a:p>
        </p:txBody>
      </p:sp>
      <p:cxnSp>
        <p:nvCxnSpPr>
          <p:cNvPr id="183" name="Google Shape;183;p32"/>
          <p:cNvCxnSpPr/>
          <p:nvPr/>
        </p:nvCxnSpPr>
        <p:spPr>
          <a:xfrm>
            <a:off x="3235200" y="1347975"/>
            <a:ext cx="0" cy="1647600"/>
          </a:xfrm>
          <a:prstGeom prst="straightConnector1">
            <a:avLst/>
          </a:prstGeom>
          <a:noFill/>
          <a:ln cap="flat" cmpd="sng" w="9525">
            <a:solidFill>
              <a:srgbClr val="595959"/>
            </a:solidFill>
            <a:prstDash val="solid"/>
            <a:round/>
            <a:headEnd len="med" w="med" type="none"/>
            <a:tailEnd len="med" w="med" type="none"/>
          </a:ln>
        </p:spPr>
      </p:cxnSp>
      <p:cxnSp>
        <p:nvCxnSpPr>
          <p:cNvPr id="184" name="Google Shape;184;p32"/>
          <p:cNvCxnSpPr/>
          <p:nvPr/>
        </p:nvCxnSpPr>
        <p:spPr>
          <a:xfrm>
            <a:off x="5908800" y="1347975"/>
            <a:ext cx="0" cy="1647600"/>
          </a:xfrm>
          <a:prstGeom prst="straightConnector1">
            <a:avLst/>
          </a:prstGeom>
          <a:noFill/>
          <a:ln cap="flat" cmpd="sng" w="9525">
            <a:solidFill>
              <a:srgbClr val="595959"/>
            </a:solidFill>
            <a:prstDash val="solid"/>
            <a:round/>
            <a:headEnd len="med" w="med" type="none"/>
            <a:tailEnd len="med" w="med" type="none"/>
          </a:ln>
        </p:spPr>
      </p:cxnSp>
      <p:grpSp>
        <p:nvGrpSpPr>
          <p:cNvPr id="185" name="Google Shape;185;p32"/>
          <p:cNvGrpSpPr/>
          <p:nvPr/>
        </p:nvGrpSpPr>
        <p:grpSpPr>
          <a:xfrm>
            <a:off x="4249650" y="2503274"/>
            <a:ext cx="644700" cy="644700"/>
            <a:chOff x="4249650" y="3516549"/>
            <a:chExt cx="644700" cy="644700"/>
          </a:xfrm>
        </p:grpSpPr>
        <p:sp>
          <p:nvSpPr>
            <p:cNvPr id="186" name="Google Shape;186;p32"/>
            <p:cNvSpPr/>
            <p:nvPr/>
          </p:nvSpPr>
          <p:spPr>
            <a:xfrm>
              <a:off x="4249650" y="3516549"/>
              <a:ext cx="644700" cy="6447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32"/>
            <p:cNvGrpSpPr/>
            <p:nvPr/>
          </p:nvGrpSpPr>
          <p:grpSpPr>
            <a:xfrm>
              <a:off x="4406312" y="3674544"/>
              <a:ext cx="331366" cy="328695"/>
              <a:chOff x="-5613150" y="3991275"/>
              <a:chExt cx="294600" cy="292225"/>
            </a:xfrm>
          </p:grpSpPr>
          <p:sp>
            <p:nvSpPr>
              <p:cNvPr id="188" name="Google Shape;188;p3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 name="Google Shape;197;p32"/>
          <p:cNvGrpSpPr/>
          <p:nvPr/>
        </p:nvGrpSpPr>
        <p:grpSpPr>
          <a:xfrm>
            <a:off x="6923250" y="1409260"/>
            <a:ext cx="644700" cy="644700"/>
            <a:chOff x="6923250" y="1855160"/>
            <a:chExt cx="644700" cy="644700"/>
          </a:xfrm>
        </p:grpSpPr>
        <p:sp>
          <p:nvSpPr>
            <p:cNvPr id="198" name="Google Shape;198;p32"/>
            <p:cNvSpPr/>
            <p:nvPr/>
          </p:nvSpPr>
          <p:spPr>
            <a:xfrm>
              <a:off x="6923250" y="1855160"/>
              <a:ext cx="644700" cy="6447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32"/>
            <p:cNvGrpSpPr/>
            <p:nvPr/>
          </p:nvGrpSpPr>
          <p:grpSpPr>
            <a:xfrm>
              <a:off x="7080796" y="2013156"/>
              <a:ext cx="330494" cy="328723"/>
              <a:chOff x="-3031325" y="3597450"/>
              <a:chExt cx="293825" cy="292250"/>
            </a:xfrm>
          </p:grpSpPr>
          <p:sp>
            <p:nvSpPr>
              <p:cNvPr id="200" name="Google Shape;200;p3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 name="Google Shape;204;p32"/>
          <p:cNvGrpSpPr/>
          <p:nvPr/>
        </p:nvGrpSpPr>
        <p:grpSpPr>
          <a:xfrm>
            <a:off x="1576050" y="1355875"/>
            <a:ext cx="644700" cy="644700"/>
            <a:chOff x="1576050" y="1853650"/>
            <a:chExt cx="644700" cy="644700"/>
          </a:xfrm>
        </p:grpSpPr>
        <p:sp>
          <p:nvSpPr>
            <p:cNvPr id="205" name="Google Shape;205;p32"/>
            <p:cNvSpPr/>
            <p:nvPr/>
          </p:nvSpPr>
          <p:spPr>
            <a:xfrm>
              <a:off x="1576050" y="1853650"/>
              <a:ext cx="644700" cy="6447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32"/>
            <p:cNvGrpSpPr/>
            <p:nvPr/>
          </p:nvGrpSpPr>
          <p:grpSpPr>
            <a:xfrm>
              <a:off x="1733606" y="2012194"/>
              <a:ext cx="329595" cy="327598"/>
              <a:chOff x="-6689825" y="3992050"/>
              <a:chExt cx="293025" cy="291250"/>
            </a:xfrm>
          </p:grpSpPr>
          <p:sp>
            <p:nvSpPr>
              <p:cNvPr id="207" name="Google Shape;207;p3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9" name="Google Shape;219;p32"/>
          <p:cNvSpPr txBox="1"/>
          <p:nvPr>
            <p:ph idx="6" type="ctrTitle"/>
          </p:nvPr>
        </p:nvSpPr>
        <p:spPr>
          <a:xfrm>
            <a:off x="1526200" y="4121100"/>
            <a:ext cx="65631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solidFill>
                  <a:schemeClr val="dk1"/>
                </a:solidFill>
                <a:latin typeface="Roboto Condensed"/>
                <a:ea typeface="Roboto Condensed"/>
                <a:cs typeface="Roboto Condensed"/>
                <a:sym typeface="Roboto Condensed"/>
              </a:rPr>
              <a:t>Twitter</a:t>
            </a:r>
            <a:r>
              <a:rPr b="0" lang="en" sz="1400">
                <a:solidFill>
                  <a:schemeClr val="dk1"/>
                </a:solidFill>
                <a:latin typeface="Roboto Condensed Light"/>
                <a:ea typeface="Roboto Condensed Light"/>
                <a:cs typeface="Roboto Condensed Light"/>
                <a:sym typeface="Roboto Condensed Light"/>
              </a:rPr>
              <a:t> is one of the most common social media and text-based social media, hence twitter is prone to hate speech content. In this project, we use tweets to analyze and predict whether they are hate speech, offensive language, or neither of them.</a:t>
            </a:r>
            <a:endParaRPr>
              <a:solidFill>
                <a:schemeClr val="hlink"/>
              </a:solidFill>
            </a:endParaRPr>
          </a:p>
        </p:txBody>
      </p:sp>
      <p:sp>
        <p:nvSpPr>
          <p:cNvPr id="220" name="Google Shape;220;p32"/>
          <p:cNvSpPr txBox="1"/>
          <p:nvPr>
            <p:ph idx="6" type="ctrTitle"/>
          </p:nvPr>
        </p:nvSpPr>
        <p:spPr>
          <a:xfrm>
            <a:off x="2144851" y="35384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hlink"/>
                </a:solidFill>
              </a:rPr>
              <a:t>Why Twitter?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ctrTitle"/>
          </p:nvPr>
        </p:nvSpPr>
        <p:spPr>
          <a:xfrm>
            <a:off x="1491850" y="19025"/>
            <a:ext cx="6399300" cy="5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SOURCE &amp; EXPLORATION</a:t>
            </a:r>
            <a:endParaRPr/>
          </a:p>
        </p:txBody>
      </p:sp>
      <p:sp>
        <p:nvSpPr>
          <p:cNvPr id="226" name="Google Shape;226;p33"/>
          <p:cNvSpPr txBox="1"/>
          <p:nvPr/>
        </p:nvSpPr>
        <p:spPr>
          <a:xfrm>
            <a:off x="144350" y="2075075"/>
            <a:ext cx="4190100" cy="860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Condensed Light"/>
              <a:buChar char="●"/>
            </a:pPr>
            <a:r>
              <a:rPr lang="en" sz="1300">
                <a:latin typeface="Roboto Condensed Light"/>
                <a:ea typeface="Roboto Condensed Light"/>
                <a:cs typeface="Roboto Condensed Light"/>
                <a:sym typeface="Roboto Condensed Light"/>
              </a:rPr>
              <a:t>25k row (tweets)</a:t>
            </a:r>
            <a:endParaRPr sz="1300">
              <a:latin typeface="Roboto Condensed Light"/>
              <a:ea typeface="Roboto Condensed Light"/>
              <a:cs typeface="Roboto Condensed Light"/>
              <a:sym typeface="Roboto Condensed Light"/>
            </a:endParaRPr>
          </a:p>
          <a:p>
            <a:pPr indent="-311150" lvl="0" marL="457200" rtl="0" algn="l">
              <a:spcBef>
                <a:spcPts val="0"/>
              </a:spcBef>
              <a:spcAft>
                <a:spcPts val="0"/>
              </a:spcAft>
              <a:buSzPts val="1300"/>
              <a:buFont typeface="Roboto Condensed Light"/>
              <a:buChar char="●"/>
            </a:pPr>
            <a:r>
              <a:rPr lang="en" sz="1300">
                <a:latin typeface="Roboto Condensed Light"/>
                <a:ea typeface="Roboto Condensed Light"/>
                <a:cs typeface="Roboto Condensed Light"/>
                <a:sym typeface="Roboto Condensed Light"/>
              </a:rPr>
              <a:t>Pre labeled with 3 categories: hate speech (class_0), offensive language (</a:t>
            </a:r>
            <a:r>
              <a:rPr lang="en" sz="1300">
                <a:solidFill>
                  <a:schemeClr val="dk1"/>
                </a:solidFill>
                <a:latin typeface="Roboto Condensed Light"/>
                <a:ea typeface="Roboto Condensed Light"/>
                <a:cs typeface="Roboto Condensed Light"/>
                <a:sym typeface="Roboto Condensed Light"/>
              </a:rPr>
              <a:t>class_</a:t>
            </a:r>
            <a:r>
              <a:rPr lang="en" sz="1300">
                <a:latin typeface="Roboto Condensed Light"/>
                <a:ea typeface="Roboto Condensed Light"/>
                <a:cs typeface="Roboto Condensed Light"/>
                <a:sym typeface="Roboto Condensed Light"/>
              </a:rPr>
              <a:t>1), and neither (</a:t>
            </a:r>
            <a:r>
              <a:rPr lang="en" sz="1300">
                <a:solidFill>
                  <a:schemeClr val="dk1"/>
                </a:solidFill>
                <a:latin typeface="Roboto Condensed Light"/>
                <a:ea typeface="Roboto Condensed Light"/>
                <a:cs typeface="Roboto Condensed Light"/>
                <a:sym typeface="Roboto Condensed Light"/>
              </a:rPr>
              <a:t>class_</a:t>
            </a:r>
            <a:r>
              <a:rPr lang="en" sz="1300">
                <a:latin typeface="Roboto Condensed Light"/>
                <a:ea typeface="Roboto Condensed Light"/>
                <a:cs typeface="Roboto Condensed Light"/>
                <a:sym typeface="Roboto Condensed Light"/>
              </a:rPr>
              <a:t>2)</a:t>
            </a:r>
            <a:endParaRPr sz="1300">
              <a:latin typeface="Roboto Condensed Light"/>
              <a:ea typeface="Roboto Condensed Light"/>
              <a:cs typeface="Roboto Condensed Light"/>
              <a:sym typeface="Roboto Condensed Light"/>
            </a:endParaRPr>
          </a:p>
        </p:txBody>
      </p:sp>
      <p:pic>
        <p:nvPicPr>
          <p:cNvPr id="227" name="Google Shape;227;p33"/>
          <p:cNvPicPr preferRelativeResize="0"/>
          <p:nvPr/>
        </p:nvPicPr>
        <p:blipFill rotWithShape="1">
          <a:blip r:embed="rId3">
            <a:alphaModFix/>
          </a:blip>
          <a:srcRect b="0" l="0" r="0" t="6323"/>
          <a:stretch/>
        </p:blipFill>
        <p:spPr>
          <a:xfrm>
            <a:off x="252925" y="3130650"/>
            <a:ext cx="3895599" cy="1916100"/>
          </a:xfrm>
          <a:prstGeom prst="rect">
            <a:avLst/>
          </a:prstGeom>
          <a:noFill/>
          <a:ln cap="flat" cmpd="sng" w="9525">
            <a:solidFill>
              <a:srgbClr val="666666"/>
            </a:solidFill>
            <a:prstDash val="solid"/>
            <a:round/>
            <a:headEnd len="sm" w="sm" type="none"/>
            <a:tailEnd len="sm" w="sm" type="none"/>
          </a:ln>
        </p:spPr>
      </p:pic>
      <p:pic>
        <p:nvPicPr>
          <p:cNvPr id="228" name="Google Shape;228;p33"/>
          <p:cNvPicPr preferRelativeResize="0"/>
          <p:nvPr/>
        </p:nvPicPr>
        <p:blipFill>
          <a:blip r:embed="rId4">
            <a:alphaModFix/>
          </a:blip>
          <a:stretch>
            <a:fillRect/>
          </a:stretch>
        </p:blipFill>
        <p:spPr>
          <a:xfrm>
            <a:off x="4815698" y="823236"/>
            <a:ext cx="4246522" cy="1238352"/>
          </a:xfrm>
          <a:prstGeom prst="rect">
            <a:avLst/>
          </a:prstGeom>
          <a:noFill/>
          <a:ln cap="flat" cmpd="sng" w="9525">
            <a:solidFill>
              <a:srgbClr val="434343"/>
            </a:solidFill>
            <a:prstDash val="solid"/>
            <a:round/>
            <a:headEnd len="sm" w="sm" type="none"/>
            <a:tailEnd len="sm" w="sm" type="none"/>
          </a:ln>
        </p:spPr>
      </p:pic>
      <p:pic>
        <p:nvPicPr>
          <p:cNvPr id="229" name="Google Shape;229;p33"/>
          <p:cNvPicPr preferRelativeResize="0"/>
          <p:nvPr/>
        </p:nvPicPr>
        <p:blipFill>
          <a:blip r:embed="rId5">
            <a:alphaModFix/>
          </a:blip>
          <a:stretch>
            <a:fillRect/>
          </a:stretch>
        </p:blipFill>
        <p:spPr>
          <a:xfrm>
            <a:off x="4815612" y="2316528"/>
            <a:ext cx="4246610" cy="1238352"/>
          </a:xfrm>
          <a:prstGeom prst="rect">
            <a:avLst/>
          </a:prstGeom>
          <a:noFill/>
          <a:ln cap="flat" cmpd="sng" w="9525">
            <a:solidFill>
              <a:srgbClr val="434343"/>
            </a:solidFill>
            <a:prstDash val="solid"/>
            <a:round/>
            <a:headEnd len="sm" w="sm" type="none"/>
            <a:tailEnd len="sm" w="sm" type="none"/>
          </a:ln>
        </p:spPr>
      </p:pic>
      <p:pic>
        <p:nvPicPr>
          <p:cNvPr id="230" name="Google Shape;230;p33"/>
          <p:cNvPicPr preferRelativeResize="0"/>
          <p:nvPr/>
        </p:nvPicPr>
        <p:blipFill>
          <a:blip r:embed="rId6">
            <a:alphaModFix/>
          </a:blip>
          <a:stretch>
            <a:fillRect/>
          </a:stretch>
        </p:blipFill>
        <p:spPr>
          <a:xfrm>
            <a:off x="4815633" y="3802373"/>
            <a:ext cx="4246587" cy="1238352"/>
          </a:xfrm>
          <a:prstGeom prst="rect">
            <a:avLst/>
          </a:prstGeom>
          <a:noFill/>
          <a:ln cap="flat" cmpd="sng" w="9525">
            <a:solidFill>
              <a:srgbClr val="434343"/>
            </a:solidFill>
            <a:prstDash val="solid"/>
            <a:round/>
            <a:headEnd len="sm" w="sm" type="none"/>
            <a:tailEnd len="sm" w="sm" type="none"/>
          </a:ln>
        </p:spPr>
      </p:pic>
      <p:sp>
        <p:nvSpPr>
          <p:cNvPr id="231" name="Google Shape;231;p33"/>
          <p:cNvSpPr txBox="1"/>
          <p:nvPr>
            <p:ph type="ctrTitle"/>
          </p:nvPr>
        </p:nvSpPr>
        <p:spPr>
          <a:xfrm>
            <a:off x="4781425" y="548825"/>
            <a:ext cx="4931400" cy="4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NUMBER OF WORDS</a:t>
            </a:r>
            <a:endParaRPr sz="1000"/>
          </a:p>
        </p:txBody>
      </p:sp>
      <p:sp>
        <p:nvSpPr>
          <p:cNvPr id="232" name="Google Shape;232;p33"/>
          <p:cNvSpPr txBox="1"/>
          <p:nvPr>
            <p:ph type="ctrTitle"/>
          </p:nvPr>
        </p:nvSpPr>
        <p:spPr>
          <a:xfrm>
            <a:off x="4781425" y="3537511"/>
            <a:ext cx="4931400" cy="4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AVERAGE WORD LENGTH</a:t>
            </a:r>
            <a:endParaRPr sz="1000"/>
          </a:p>
        </p:txBody>
      </p:sp>
      <p:sp>
        <p:nvSpPr>
          <p:cNvPr id="233" name="Google Shape;233;p33"/>
          <p:cNvSpPr txBox="1"/>
          <p:nvPr>
            <p:ph type="ctrTitle"/>
          </p:nvPr>
        </p:nvSpPr>
        <p:spPr>
          <a:xfrm>
            <a:off x="4781425" y="2043168"/>
            <a:ext cx="4931400" cy="4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NUMBER OF CHARACTERS</a:t>
            </a:r>
            <a:endParaRPr sz="1000"/>
          </a:p>
        </p:txBody>
      </p:sp>
      <p:sp>
        <p:nvSpPr>
          <p:cNvPr id="234" name="Google Shape;234;p33"/>
          <p:cNvSpPr txBox="1"/>
          <p:nvPr>
            <p:ph type="ctrTitle"/>
          </p:nvPr>
        </p:nvSpPr>
        <p:spPr>
          <a:xfrm>
            <a:off x="-1922812" y="487000"/>
            <a:ext cx="4931400" cy="49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DATASET</a:t>
            </a:r>
            <a:endParaRPr sz="1000"/>
          </a:p>
        </p:txBody>
      </p:sp>
      <p:sp>
        <p:nvSpPr>
          <p:cNvPr id="235" name="Google Shape;235;p33"/>
          <p:cNvSpPr txBox="1"/>
          <p:nvPr>
            <p:ph type="ctrTitle"/>
          </p:nvPr>
        </p:nvSpPr>
        <p:spPr>
          <a:xfrm>
            <a:off x="220550" y="2825825"/>
            <a:ext cx="3715800" cy="3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NUMBER OF TWEETS OF EACH CLASS</a:t>
            </a:r>
            <a:endParaRPr sz="1000"/>
          </a:p>
        </p:txBody>
      </p:sp>
      <p:cxnSp>
        <p:nvCxnSpPr>
          <p:cNvPr id="236" name="Google Shape;236;p33"/>
          <p:cNvCxnSpPr/>
          <p:nvPr/>
        </p:nvCxnSpPr>
        <p:spPr>
          <a:xfrm>
            <a:off x="4645588" y="635850"/>
            <a:ext cx="0" cy="4410900"/>
          </a:xfrm>
          <a:prstGeom prst="straightConnector1">
            <a:avLst/>
          </a:prstGeom>
          <a:noFill/>
          <a:ln cap="flat" cmpd="sng" w="9525">
            <a:solidFill>
              <a:srgbClr val="595959"/>
            </a:solidFill>
            <a:prstDash val="solid"/>
            <a:round/>
            <a:headEnd len="med" w="med" type="none"/>
            <a:tailEnd len="med" w="med" type="none"/>
          </a:ln>
        </p:spPr>
      </p:cxnSp>
      <p:cxnSp>
        <p:nvCxnSpPr>
          <p:cNvPr id="237" name="Google Shape;237;p33"/>
          <p:cNvCxnSpPr/>
          <p:nvPr/>
        </p:nvCxnSpPr>
        <p:spPr>
          <a:xfrm rot="10800000">
            <a:off x="149250" y="2841300"/>
            <a:ext cx="4343700" cy="0"/>
          </a:xfrm>
          <a:prstGeom prst="straightConnector1">
            <a:avLst/>
          </a:prstGeom>
          <a:noFill/>
          <a:ln cap="flat" cmpd="sng" w="9525">
            <a:solidFill>
              <a:srgbClr val="595959"/>
            </a:solidFill>
            <a:prstDash val="solid"/>
            <a:round/>
            <a:headEnd len="med" w="med" type="none"/>
            <a:tailEnd len="med" w="med" type="none"/>
          </a:ln>
        </p:spPr>
      </p:cxnSp>
      <p:pic>
        <p:nvPicPr>
          <p:cNvPr id="238" name="Google Shape;238;p33"/>
          <p:cNvPicPr preferRelativeResize="0"/>
          <p:nvPr/>
        </p:nvPicPr>
        <p:blipFill>
          <a:blip r:embed="rId7">
            <a:alphaModFix/>
          </a:blip>
          <a:stretch>
            <a:fillRect/>
          </a:stretch>
        </p:blipFill>
        <p:spPr>
          <a:xfrm>
            <a:off x="252925" y="823225"/>
            <a:ext cx="4246626" cy="110435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ctrTitle"/>
          </p:nvPr>
        </p:nvSpPr>
        <p:spPr>
          <a:xfrm>
            <a:off x="1700576" y="-892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PREPARATION</a:t>
            </a:r>
            <a:endParaRPr/>
          </a:p>
        </p:txBody>
      </p:sp>
      <p:sp>
        <p:nvSpPr>
          <p:cNvPr id="244" name="Google Shape;244;p34"/>
          <p:cNvSpPr txBox="1"/>
          <p:nvPr>
            <p:ph idx="1" type="subTitle"/>
          </p:nvPr>
        </p:nvSpPr>
        <p:spPr>
          <a:xfrm>
            <a:off x="3691003" y="1549399"/>
            <a:ext cx="1477200" cy="1003200"/>
          </a:xfrm>
          <a:prstGeom prst="rect">
            <a:avLst/>
          </a:prstGeom>
        </p:spPr>
        <p:txBody>
          <a:bodyPr anchorCtr="0" anchor="t" bIns="91425" lIns="91425" spcFirstLastPara="1" rIns="91425" wrap="square" tIns="91425">
            <a:noAutofit/>
          </a:bodyPr>
          <a:lstStyle/>
          <a:p>
            <a:pPr indent="-241300" lvl="0" marL="228600" rtl="0" algn="l">
              <a:spcBef>
                <a:spcPts val="0"/>
              </a:spcBef>
              <a:spcAft>
                <a:spcPts val="0"/>
              </a:spcAft>
              <a:buSzPts val="1100"/>
              <a:buChar char="●"/>
            </a:pPr>
            <a:r>
              <a:rPr lang="en"/>
              <a:t>make all words to lowercase</a:t>
            </a:r>
            <a:endParaRPr/>
          </a:p>
          <a:p>
            <a:pPr indent="-241300" lvl="0" marL="228600" rtl="0" algn="l">
              <a:spcBef>
                <a:spcPts val="0"/>
              </a:spcBef>
              <a:spcAft>
                <a:spcPts val="0"/>
              </a:spcAft>
              <a:buSzPts val="1100"/>
              <a:buChar char="●"/>
            </a:pPr>
            <a:r>
              <a:rPr lang="en"/>
              <a:t>remove redundant space</a:t>
            </a:r>
            <a:endParaRPr/>
          </a:p>
        </p:txBody>
      </p:sp>
      <p:sp>
        <p:nvSpPr>
          <p:cNvPr id="245" name="Google Shape;245;p34"/>
          <p:cNvSpPr txBox="1"/>
          <p:nvPr>
            <p:ph idx="4" type="subTitle"/>
          </p:nvPr>
        </p:nvSpPr>
        <p:spPr>
          <a:xfrm>
            <a:off x="5419876" y="162559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emove </a:t>
            </a:r>
            <a:endParaRPr/>
          </a:p>
          <a:p>
            <a:pPr indent="0" lvl="0" marL="0" rtl="0" algn="ctr">
              <a:spcBef>
                <a:spcPts val="0"/>
              </a:spcBef>
              <a:spcAft>
                <a:spcPts val="0"/>
              </a:spcAft>
              <a:buNone/>
            </a:pPr>
            <a:r>
              <a:rPr lang="en"/>
              <a:t>user names</a:t>
            </a:r>
            <a:endParaRPr/>
          </a:p>
        </p:txBody>
      </p:sp>
      <p:sp>
        <p:nvSpPr>
          <p:cNvPr id="246" name="Google Shape;246;p34"/>
          <p:cNvSpPr txBox="1"/>
          <p:nvPr>
            <p:ph idx="6" type="subTitle"/>
          </p:nvPr>
        </p:nvSpPr>
        <p:spPr>
          <a:xfrm>
            <a:off x="7012425" y="1578637"/>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 all punctuations</a:t>
            </a:r>
            <a:endParaRPr/>
          </a:p>
        </p:txBody>
      </p:sp>
      <p:sp>
        <p:nvSpPr>
          <p:cNvPr id="247" name="Google Shape;247;p34"/>
          <p:cNvSpPr txBox="1"/>
          <p:nvPr>
            <p:ph idx="8" type="subTitle"/>
          </p:nvPr>
        </p:nvSpPr>
        <p:spPr>
          <a:xfrm>
            <a:off x="111647" y="3830564"/>
            <a:ext cx="1477200" cy="1003200"/>
          </a:xfrm>
          <a:prstGeom prst="rect">
            <a:avLst/>
          </a:prstGeom>
        </p:spPr>
        <p:txBody>
          <a:bodyPr anchorCtr="0" anchor="t" bIns="91425" lIns="91425" spcFirstLastPara="1" rIns="91425" wrap="square" tIns="91425">
            <a:noAutofit/>
          </a:bodyPr>
          <a:lstStyle/>
          <a:p>
            <a:pPr indent="-127000" lvl="0" marL="57150" marR="0" rtl="0" algn="l">
              <a:lnSpc>
                <a:spcPct val="100000"/>
              </a:lnSpc>
              <a:spcBef>
                <a:spcPts val="0"/>
              </a:spcBef>
              <a:spcAft>
                <a:spcPts val="0"/>
              </a:spcAft>
              <a:buSzPts val="1100"/>
              <a:buChar char="●"/>
            </a:pPr>
            <a:r>
              <a:rPr lang="en"/>
              <a:t>c</a:t>
            </a:r>
            <a:r>
              <a:rPr lang="en"/>
              <a:t>all stop word list</a:t>
            </a:r>
            <a:endParaRPr/>
          </a:p>
          <a:p>
            <a:pPr indent="-127000" lvl="0" marL="57150" rtl="0" algn="l">
              <a:spcBef>
                <a:spcPts val="0"/>
              </a:spcBef>
              <a:spcAft>
                <a:spcPts val="0"/>
              </a:spcAft>
              <a:buSzPts val="1100"/>
              <a:buChar char="●"/>
            </a:pPr>
            <a:r>
              <a:rPr lang="en"/>
              <a:t>self-define a stopword list</a:t>
            </a:r>
            <a:endParaRPr/>
          </a:p>
          <a:p>
            <a:pPr indent="-127000" lvl="0" marL="57150" marR="0" rtl="0" algn="l">
              <a:lnSpc>
                <a:spcPct val="100000"/>
              </a:lnSpc>
              <a:spcBef>
                <a:spcPts val="0"/>
              </a:spcBef>
              <a:spcAft>
                <a:spcPts val="0"/>
              </a:spcAft>
              <a:buSzPts val="1100"/>
              <a:buChar char="●"/>
            </a:pPr>
            <a:r>
              <a:rPr lang="en"/>
              <a:t>remove stopwords</a:t>
            </a:r>
            <a:endParaRPr/>
          </a:p>
        </p:txBody>
      </p:sp>
      <p:sp>
        <p:nvSpPr>
          <p:cNvPr id="248" name="Google Shape;248;p34"/>
          <p:cNvSpPr txBox="1"/>
          <p:nvPr>
            <p:ph idx="13" type="subTitle"/>
          </p:nvPr>
        </p:nvSpPr>
        <p:spPr>
          <a:xfrm>
            <a:off x="1295936" y="3830564"/>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a:t>
            </a:r>
            <a:r>
              <a:rPr lang="en"/>
              <a:t> </a:t>
            </a:r>
            <a:endParaRPr/>
          </a:p>
          <a:p>
            <a:pPr indent="0" lvl="0" marL="0" rtl="0" algn="ctr">
              <a:spcBef>
                <a:spcPts val="0"/>
              </a:spcBef>
              <a:spcAft>
                <a:spcPts val="0"/>
              </a:spcAft>
              <a:buNone/>
            </a:pPr>
            <a:r>
              <a:rPr lang="en"/>
              <a:t>web address</a:t>
            </a:r>
            <a:endParaRPr/>
          </a:p>
        </p:txBody>
      </p:sp>
      <p:sp>
        <p:nvSpPr>
          <p:cNvPr id="249" name="Google Shape;249;p34"/>
          <p:cNvSpPr txBox="1"/>
          <p:nvPr>
            <p:ph idx="15" type="subTitle"/>
          </p:nvPr>
        </p:nvSpPr>
        <p:spPr>
          <a:xfrm>
            <a:off x="2706277" y="3830575"/>
            <a:ext cx="12144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 numbers and words starting with numbers</a:t>
            </a:r>
            <a:endParaRPr/>
          </a:p>
        </p:txBody>
      </p:sp>
      <p:cxnSp>
        <p:nvCxnSpPr>
          <p:cNvPr id="250" name="Google Shape;250;p34"/>
          <p:cNvCxnSpPr/>
          <p:nvPr/>
        </p:nvCxnSpPr>
        <p:spPr>
          <a:xfrm rot="10800000">
            <a:off x="3598400" y="1469900"/>
            <a:ext cx="5334600" cy="0"/>
          </a:xfrm>
          <a:prstGeom prst="straightConnector1">
            <a:avLst/>
          </a:prstGeom>
          <a:noFill/>
          <a:ln cap="flat" cmpd="sng" w="9525">
            <a:solidFill>
              <a:srgbClr val="595959"/>
            </a:solidFill>
            <a:prstDash val="solid"/>
            <a:round/>
            <a:headEnd len="med" w="med" type="none"/>
            <a:tailEnd len="med" w="med" type="none"/>
          </a:ln>
        </p:spPr>
      </p:cxnSp>
      <p:cxnSp>
        <p:nvCxnSpPr>
          <p:cNvPr id="251" name="Google Shape;251;p34"/>
          <p:cNvCxnSpPr/>
          <p:nvPr/>
        </p:nvCxnSpPr>
        <p:spPr>
          <a:xfrm rot="10800000">
            <a:off x="62925" y="3630488"/>
            <a:ext cx="5293800" cy="0"/>
          </a:xfrm>
          <a:prstGeom prst="straightConnector1">
            <a:avLst/>
          </a:prstGeom>
          <a:noFill/>
          <a:ln cap="flat" cmpd="sng" w="9525">
            <a:solidFill>
              <a:srgbClr val="595959"/>
            </a:solidFill>
            <a:prstDash val="solid"/>
            <a:round/>
            <a:headEnd len="med" w="med" type="none"/>
            <a:tailEnd len="med" w="med" type="none"/>
          </a:ln>
        </p:spPr>
      </p:cxnSp>
      <p:grpSp>
        <p:nvGrpSpPr>
          <p:cNvPr id="252" name="Google Shape;252;p34"/>
          <p:cNvGrpSpPr/>
          <p:nvPr/>
        </p:nvGrpSpPr>
        <p:grpSpPr>
          <a:xfrm>
            <a:off x="7605086" y="1058262"/>
            <a:ext cx="332677" cy="330964"/>
            <a:chOff x="-47155575" y="3200500"/>
            <a:chExt cx="300875" cy="299325"/>
          </a:xfrm>
        </p:grpSpPr>
        <p:sp>
          <p:nvSpPr>
            <p:cNvPr id="253" name="Google Shape;253;p3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34"/>
          <p:cNvGrpSpPr/>
          <p:nvPr/>
        </p:nvGrpSpPr>
        <p:grpSpPr>
          <a:xfrm>
            <a:off x="456174" y="3212726"/>
            <a:ext cx="330936" cy="330107"/>
            <a:chOff x="-47154000" y="3939275"/>
            <a:chExt cx="299300" cy="298550"/>
          </a:xfrm>
        </p:grpSpPr>
        <p:sp>
          <p:nvSpPr>
            <p:cNvPr id="260" name="Google Shape;260;p3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34"/>
          <p:cNvGrpSpPr/>
          <p:nvPr/>
        </p:nvGrpSpPr>
        <p:grpSpPr>
          <a:xfrm>
            <a:off x="3115924" y="3209535"/>
            <a:ext cx="336507" cy="336507"/>
            <a:chOff x="3271200" y="1435075"/>
            <a:chExt cx="481825" cy="481825"/>
          </a:xfrm>
        </p:grpSpPr>
        <p:sp>
          <p:nvSpPr>
            <p:cNvPr id="265" name="Google Shape;265;p3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66" name="Google Shape;266;p3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67" name="Google Shape;267;p34"/>
          <p:cNvGrpSpPr/>
          <p:nvPr/>
        </p:nvGrpSpPr>
        <p:grpSpPr>
          <a:xfrm>
            <a:off x="6019133" y="1054989"/>
            <a:ext cx="278692" cy="331130"/>
            <a:chOff x="-48233050" y="3569725"/>
            <a:chExt cx="252050" cy="299475"/>
          </a:xfrm>
        </p:grpSpPr>
        <p:sp>
          <p:nvSpPr>
            <p:cNvPr id="268" name="Google Shape;268;p3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34"/>
          <p:cNvGrpSpPr/>
          <p:nvPr/>
        </p:nvGrpSpPr>
        <p:grpSpPr>
          <a:xfrm>
            <a:off x="1814796" y="3210377"/>
            <a:ext cx="334924" cy="334820"/>
            <a:chOff x="5642475" y="1435075"/>
            <a:chExt cx="481975" cy="481825"/>
          </a:xfrm>
        </p:grpSpPr>
        <p:sp>
          <p:nvSpPr>
            <p:cNvPr id="272" name="Google Shape;272;p3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3" name="Google Shape;273;p3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4" name="Google Shape;274;p3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75" name="Google Shape;275;p34"/>
          <p:cNvSpPr/>
          <p:nvPr/>
        </p:nvSpPr>
        <p:spPr>
          <a:xfrm>
            <a:off x="2968700" y="1588100"/>
            <a:ext cx="483600" cy="3348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5400850" y="3806775"/>
            <a:ext cx="483600" cy="3366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txBox="1"/>
          <p:nvPr>
            <p:ph idx="13" type="subTitle"/>
          </p:nvPr>
        </p:nvSpPr>
        <p:spPr>
          <a:xfrm>
            <a:off x="3767211" y="3830564"/>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lemmatization</a:t>
            </a:r>
            <a:endParaRPr/>
          </a:p>
          <a:p>
            <a:pPr indent="0" lvl="0" marL="0" rtl="0" algn="l">
              <a:spcBef>
                <a:spcPts val="0"/>
              </a:spcBef>
              <a:spcAft>
                <a:spcPts val="0"/>
              </a:spcAft>
              <a:buNone/>
            </a:pPr>
            <a:r>
              <a:t/>
            </a:r>
            <a:endParaRPr/>
          </a:p>
        </p:txBody>
      </p:sp>
      <p:grpSp>
        <p:nvGrpSpPr>
          <p:cNvPr id="278" name="Google Shape;278;p34"/>
          <p:cNvGrpSpPr/>
          <p:nvPr/>
        </p:nvGrpSpPr>
        <p:grpSpPr>
          <a:xfrm>
            <a:off x="4141386" y="1059437"/>
            <a:ext cx="332677" cy="330964"/>
            <a:chOff x="-47155575" y="3200500"/>
            <a:chExt cx="300875" cy="299325"/>
          </a:xfrm>
        </p:grpSpPr>
        <p:sp>
          <p:nvSpPr>
            <p:cNvPr id="279" name="Google Shape;279;p3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34"/>
          <p:cNvGrpSpPr/>
          <p:nvPr/>
        </p:nvGrpSpPr>
        <p:grpSpPr>
          <a:xfrm>
            <a:off x="4324286" y="3212312"/>
            <a:ext cx="332677" cy="330964"/>
            <a:chOff x="-47155575" y="3200500"/>
            <a:chExt cx="300875" cy="299325"/>
          </a:xfrm>
        </p:grpSpPr>
        <p:sp>
          <p:nvSpPr>
            <p:cNvPr id="286" name="Google Shape;286;p3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2" name="Google Shape;292;p34"/>
          <p:cNvPicPr preferRelativeResize="0"/>
          <p:nvPr/>
        </p:nvPicPr>
        <p:blipFill rotWithShape="1">
          <a:blip r:embed="rId3">
            <a:alphaModFix/>
          </a:blip>
          <a:srcRect b="30906" l="23924" r="54404" t="34146"/>
          <a:stretch/>
        </p:blipFill>
        <p:spPr>
          <a:xfrm>
            <a:off x="222500" y="671514"/>
            <a:ext cx="2559974" cy="2322135"/>
          </a:xfrm>
          <a:prstGeom prst="rect">
            <a:avLst/>
          </a:prstGeom>
          <a:noFill/>
          <a:ln cap="flat" cmpd="sng" w="9525">
            <a:solidFill>
              <a:schemeClr val="dk2"/>
            </a:solidFill>
            <a:prstDash val="solid"/>
            <a:round/>
            <a:headEnd len="sm" w="sm" type="none"/>
            <a:tailEnd len="sm" w="sm" type="none"/>
          </a:ln>
        </p:spPr>
      </p:pic>
      <p:pic>
        <p:nvPicPr>
          <p:cNvPr id="293" name="Google Shape;293;p34"/>
          <p:cNvPicPr preferRelativeResize="0"/>
          <p:nvPr/>
        </p:nvPicPr>
        <p:blipFill rotWithShape="1">
          <a:blip r:embed="rId4">
            <a:alphaModFix/>
          </a:blip>
          <a:srcRect b="31475" l="45928" r="34387" t="34315"/>
          <a:stretch/>
        </p:blipFill>
        <p:spPr>
          <a:xfrm>
            <a:off x="6076725" y="2497975"/>
            <a:ext cx="2559974" cy="2502727"/>
          </a:xfrm>
          <a:prstGeom prst="rect">
            <a:avLst/>
          </a:prstGeom>
          <a:noFill/>
          <a:ln cap="flat" cmpd="sng" w="9525">
            <a:solidFill>
              <a:srgbClr val="666666"/>
            </a:solidFill>
            <a:prstDash val="solid"/>
            <a:round/>
            <a:headEnd len="sm" w="sm" type="none"/>
            <a:tailEnd len="sm" w="sm" type="none"/>
          </a:ln>
        </p:spPr>
      </p:pic>
      <p:sp>
        <p:nvSpPr>
          <p:cNvPr id="294" name="Google Shape;294;p34"/>
          <p:cNvSpPr txBox="1"/>
          <p:nvPr/>
        </p:nvSpPr>
        <p:spPr>
          <a:xfrm>
            <a:off x="2853400" y="277950"/>
            <a:ext cx="3000000" cy="554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Preprocess tweets: </a:t>
            </a:r>
            <a:r>
              <a:rPr lang="en" sz="1200">
                <a:solidFill>
                  <a:srgbClr val="434343"/>
                </a:solidFill>
                <a:latin typeface="Roboto Condensed Light"/>
                <a:ea typeface="Roboto Condensed Light"/>
                <a:cs typeface="Roboto Condensed Light"/>
                <a:sym typeface="Roboto Condensed Light"/>
              </a:rPr>
              <a:t>clean data and make it suitable for modelling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idx="6" type="ctrTitle"/>
          </p:nvPr>
        </p:nvSpPr>
        <p:spPr>
          <a:xfrm>
            <a:off x="1962251" y="742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ANALYSIS</a:t>
            </a:r>
            <a:endParaRPr/>
          </a:p>
        </p:txBody>
      </p:sp>
      <p:sp>
        <p:nvSpPr>
          <p:cNvPr id="300" name="Google Shape;300;p35"/>
          <p:cNvSpPr txBox="1"/>
          <p:nvPr>
            <p:ph idx="1" type="subTitle"/>
          </p:nvPr>
        </p:nvSpPr>
        <p:spPr>
          <a:xfrm>
            <a:off x="5876825" y="3062875"/>
            <a:ext cx="2052000" cy="12249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400"/>
              <a:t>The overall sentiment of all tweets is: </a:t>
            </a:r>
            <a:r>
              <a:rPr b="1" lang="en" sz="1400">
                <a:latin typeface="Roboto Condensed"/>
                <a:ea typeface="Roboto Condensed"/>
                <a:cs typeface="Roboto Condensed"/>
                <a:sym typeface="Roboto Condensed"/>
              </a:rPr>
              <a:t>-0.06493506493506492</a:t>
            </a:r>
            <a:endParaRPr b="1" sz="1400">
              <a:latin typeface="Roboto Condensed"/>
              <a:ea typeface="Roboto Condensed"/>
              <a:cs typeface="Roboto Condensed"/>
              <a:sym typeface="Roboto Condensed"/>
            </a:endParaRPr>
          </a:p>
          <a:p>
            <a:pPr indent="0" lvl="0" marL="0" marR="0" rtl="0" algn="ctr">
              <a:lnSpc>
                <a:spcPct val="100000"/>
              </a:lnSpc>
              <a:spcBef>
                <a:spcPts val="0"/>
              </a:spcBef>
              <a:spcAft>
                <a:spcPts val="0"/>
              </a:spcAft>
              <a:buNone/>
            </a:pPr>
            <a:r>
              <a:rPr lang="en" sz="1400"/>
              <a:t>1: positive</a:t>
            </a:r>
            <a:endParaRPr sz="1400"/>
          </a:p>
          <a:p>
            <a:pPr indent="0" lvl="0" marL="0" marR="0" rtl="0" algn="ctr">
              <a:lnSpc>
                <a:spcPct val="100000"/>
              </a:lnSpc>
              <a:spcBef>
                <a:spcPts val="0"/>
              </a:spcBef>
              <a:spcAft>
                <a:spcPts val="0"/>
              </a:spcAft>
              <a:buNone/>
            </a:pPr>
            <a:r>
              <a:rPr lang="en" sz="1400"/>
              <a:t>-1: negative</a:t>
            </a:r>
            <a:endParaRPr sz="1400"/>
          </a:p>
          <a:p>
            <a:pPr indent="0" lvl="0" marL="0" marR="0" rtl="0" algn="ctr">
              <a:lnSpc>
                <a:spcPct val="100000"/>
              </a:lnSpc>
              <a:spcBef>
                <a:spcPts val="0"/>
              </a:spcBef>
              <a:spcAft>
                <a:spcPts val="0"/>
              </a:spcAft>
              <a:buNone/>
            </a:pPr>
            <a:r>
              <a:t/>
            </a:r>
            <a:endParaRPr sz="1400"/>
          </a:p>
        </p:txBody>
      </p:sp>
      <p:sp>
        <p:nvSpPr>
          <p:cNvPr id="301" name="Google Shape;301;p35"/>
          <p:cNvSpPr txBox="1"/>
          <p:nvPr>
            <p:ph type="ctrTitle"/>
          </p:nvPr>
        </p:nvSpPr>
        <p:spPr>
          <a:xfrm>
            <a:off x="5565975" y="27771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OVERALL SENTIMENT</a:t>
            </a:r>
            <a:endParaRPr sz="1600"/>
          </a:p>
        </p:txBody>
      </p:sp>
      <p:cxnSp>
        <p:nvCxnSpPr>
          <p:cNvPr id="302" name="Google Shape;302;p35"/>
          <p:cNvCxnSpPr/>
          <p:nvPr/>
        </p:nvCxnSpPr>
        <p:spPr>
          <a:xfrm>
            <a:off x="5359000" y="1229025"/>
            <a:ext cx="0" cy="3258000"/>
          </a:xfrm>
          <a:prstGeom prst="straightConnector1">
            <a:avLst/>
          </a:prstGeom>
          <a:noFill/>
          <a:ln cap="flat" cmpd="sng" w="9525">
            <a:solidFill>
              <a:srgbClr val="595959"/>
            </a:solidFill>
            <a:prstDash val="solid"/>
            <a:round/>
            <a:headEnd len="med" w="med" type="none"/>
            <a:tailEnd len="med" w="med" type="none"/>
          </a:ln>
        </p:spPr>
      </p:cxnSp>
      <p:grpSp>
        <p:nvGrpSpPr>
          <p:cNvPr id="303" name="Google Shape;303;p35"/>
          <p:cNvGrpSpPr/>
          <p:nvPr/>
        </p:nvGrpSpPr>
        <p:grpSpPr>
          <a:xfrm>
            <a:off x="6580425" y="1826050"/>
            <a:ext cx="644700" cy="644700"/>
            <a:chOff x="1576050" y="1853650"/>
            <a:chExt cx="644700" cy="644700"/>
          </a:xfrm>
        </p:grpSpPr>
        <p:sp>
          <p:nvSpPr>
            <p:cNvPr id="304" name="Google Shape;304;p35"/>
            <p:cNvSpPr/>
            <p:nvPr/>
          </p:nvSpPr>
          <p:spPr>
            <a:xfrm>
              <a:off x="1576050" y="1853650"/>
              <a:ext cx="644700" cy="6447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5"/>
            <p:cNvGrpSpPr/>
            <p:nvPr/>
          </p:nvGrpSpPr>
          <p:grpSpPr>
            <a:xfrm>
              <a:off x="1733606" y="2012194"/>
              <a:ext cx="329595" cy="327598"/>
              <a:chOff x="-6689825" y="3992050"/>
              <a:chExt cx="293025" cy="291250"/>
            </a:xfrm>
          </p:grpSpPr>
          <p:sp>
            <p:nvSpPr>
              <p:cNvPr id="306" name="Google Shape;306;p3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18" name="Google Shape;318;p35"/>
          <p:cNvPicPr preferRelativeResize="0"/>
          <p:nvPr/>
        </p:nvPicPr>
        <p:blipFill>
          <a:blip r:embed="rId3">
            <a:alphaModFix/>
          </a:blip>
          <a:stretch>
            <a:fillRect/>
          </a:stretch>
        </p:blipFill>
        <p:spPr>
          <a:xfrm>
            <a:off x="1120425" y="1075638"/>
            <a:ext cx="3512625" cy="3212225"/>
          </a:xfrm>
          <a:prstGeom prst="rect">
            <a:avLst/>
          </a:prstGeom>
          <a:noFill/>
          <a:ln cap="flat" cmpd="sng" w="9525">
            <a:solidFill>
              <a:srgbClr val="434343"/>
            </a:solidFill>
            <a:prstDash val="solid"/>
            <a:round/>
            <a:headEnd len="sm" w="sm" type="none"/>
            <a:tailEnd len="sm" w="sm" type="none"/>
          </a:ln>
        </p:spPr>
      </p:pic>
      <p:sp>
        <p:nvSpPr>
          <p:cNvPr id="319" name="Google Shape;319;p35"/>
          <p:cNvSpPr txBox="1"/>
          <p:nvPr/>
        </p:nvSpPr>
        <p:spPr>
          <a:xfrm>
            <a:off x="963925" y="4249200"/>
            <a:ext cx="3832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Word cloud shows most frequent words in tweets and hints that some words are important in determining if a tweet is hate speech or not</a:t>
            </a:r>
            <a:endParaRPr>
              <a:latin typeface="Roboto Condensed Light"/>
              <a:ea typeface="Roboto Condensed Light"/>
              <a:cs typeface="Roboto Condensed Light"/>
              <a:sym typeface="Roboto Condensed Light"/>
            </a:endParaRPr>
          </a:p>
        </p:txBody>
      </p:sp>
      <p:sp>
        <p:nvSpPr>
          <p:cNvPr id="320" name="Google Shape;320;p35"/>
          <p:cNvSpPr txBox="1"/>
          <p:nvPr>
            <p:ph type="ctrTitle"/>
          </p:nvPr>
        </p:nvSpPr>
        <p:spPr>
          <a:xfrm>
            <a:off x="1162225" y="724350"/>
            <a:ext cx="35127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MOST FREQUENT WORDS</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p:nvPr/>
        </p:nvSpPr>
        <p:spPr>
          <a:xfrm>
            <a:off x="1430913" y="1972825"/>
            <a:ext cx="874200" cy="843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a:off x="193088" y="1989588"/>
            <a:ext cx="874200" cy="843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txBox="1"/>
          <p:nvPr>
            <p:ph type="ctrTitle"/>
          </p:nvPr>
        </p:nvSpPr>
        <p:spPr>
          <a:xfrm>
            <a:off x="1826963" y="1369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BUILDING &amp; SELECTION</a:t>
            </a:r>
            <a:endParaRPr/>
          </a:p>
        </p:txBody>
      </p:sp>
      <p:sp>
        <p:nvSpPr>
          <p:cNvPr id="328" name="Google Shape;328;p36"/>
          <p:cNvSpPr txBox="1"/>
          <p:nvPr>
            <p:ph idx="2" type="ctrTitle"/>
          </p:nvPr>
        </p:nvSpPr>
        <p:spPr>
          <a:xfrm>
            <a:off x="-349585" y="382205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LOGISTIC REGRESSION</a:t>
            </a:r>
            <a:endParaRPr b="0"/>
          </a:p>
        </p:txBody>
      </p:sp>
      <p:sp>
        <p:nvSpPr>
          <p:cNvPr id="329" name="Google Shape;329;p36"/>
          <p:cNvSpPr txBox="1"/>
          <p:nvPr>
            <p:ph idx="3" type="ctrTitle"/>
          </p:nvPr>
        </p:nvSpPr>
        <p:spPr>
          <a:xfrm>
            <a:off x="902813" y="3797963"/>
            <a:ext cx="12438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DECISION TREE</a:t>
            </a:r>
            <a:endParaRPr b="0"/>
          </a:p>
        </p:txBody>
      </p:sp>
      <p:grpSp>
        <p:nvGrpSpPr>
          <p:cNvPr id="330" name="Google Shape;330;p36"/>
          <p:cNvGrpSpPr/>
          <p:nvPr/>
        </p:nvGrpSpPr>
        <p:grpSpPr>
          <a:xfrm>
            <a:off x="2134358" y="4215402"/>
            <a:ext cx="278692" cy="331130"/>
            <a:chOff x="-48233050" y="3569725"/>
            <a:chExt cx="252050" cy="299475"/>
          </a:xfrm>
        </p:grpSpPr>
        <p:sp>
          <p:nvSpPr>
            <p:cNvPr id="331" name="Google Shape;331;p3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36"/>
          <p:cNvGrpSpPr/>
          <p:nvPr/>
        </p:nvGrpSpPr>
        <p:grpSpPr>
          <a:xfrm>
            <a:off x="406435" y="4297465"/>
            <a:ext cx="330936" cy="330743"/>
            <a:chOff x="-49764975" y="3183375"/>
            <a:chExt cx="299300" cy="299125"/>
          </a:xfrm>
        </p:grpSpPr>
        <p:sp>
          <p:nvSpPr>
            <p:cNvPr id="335" name="Google Shape;335;p3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36"/>
          <p:cNvGrpSpPr/>
          <p:nvPr/>
        </p:nvGrpSpPr>
        <p:grpSpPr>
          <a:xfrm>
            <a:off x="2107474" y="3393462"/>
            <a:ext cx="332677" cy="330964"/>
            <a:chOff x="-47155575" y="3200500"/>
            <a:chExt cx="300875" cy="299325"/>
          </a:xfrm>
        </p:grpSpPr>
        <p:sp>
          <p:nvSpPr>
            <p:cNvPr id="345" name="Google Shape;345;p3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6"/>
          <p:cNvSpPr txBox="1"/>
          <p:nvPr>
            <p:ph idx="3" type="ctrTitle"/>
          </p:nvPr>
        </p:nvSpPr>
        <p:spPr>
          <a:xfrm>
            <a:off x="1651788" y="3660275"/>
            <a:ext cx="12438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1600"/>
              <a:t>KNN</a:t>
            </a:r>
            <a:endParaRPr b="0" sz="1600"/>
          </a:p>
        </p:txBody>
      </p:sp>
      <p:sp>
        <p:nvSpPr>
          <p:cNvPr id="352" name="Google Shape;352;p36"/>
          <p:cNvSpPr txBox="1"/>
          <p:nvPr>
            <p:ph idx="3" type="ctrTitle"/>
          </p:nvPr>
        </p:nvSpPr>
        <p:spPr>
          <a:xfrm>
            <a:off x="-50000" y="4676125"/>
            <a:ext cx="12438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RANDOM FOREST</a:t>
            </a:r>
            <a:endParaRPr b="0"/>
          </a:p>
        </p:txBody>
      </p:sp>
      <p:sp>
        <p:nvSpPr>
          <p:cNvPr id="353" name="Google Shape;353;p36"/>
          <p:cNvSpPr txBox="1"/>
          <p:nvPr>
            <p:ph idx="3" type="ctrTitle"/>
          </p:nvPr>
        </p:nvSpPr>
        <p:spPr>
          <a:xfrm>
            <a:off x="871438" y="4536875"/>
            <a:ext cx="12438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SVM</a:t>
            </a:r>
            <a:endParaRPr b="0"/>
          </a:p>
        </p:txBody>
      </p:sp>
      <p:grpSp>
        <p:nvGrpSpPr>
          <p:cNvPr id="354" name="Google Shape;354;p36"/>
          <p:cNvGrpSpPr/>
          <p:nvPr/>
        </p:nvGrpSpPr>
        <p:grpSpPr>
          <a:xfrm>
            <a:off x="372424" y="3415473"/>
            <a:ext cx="336507" cy="336507"/>
            <a:chOff x="3271200" y="1435075"/>
            <a:chExt cx="481825" cy="481825"/>
          </a:xfrm>
        </p:grpSpPr>
        <p:sp>
          <p:nvSpPr>
            <p:cNvPr id="355" name="Google Shape;355;p3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6" name="Google Shape;356;p3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7" name="Google Shape;357;p36"/>
          <p:cNvGrpSpPr/>
          <p:nvPr/>
        </p:nvGrpSpPr>
        <p:grpSpPr>
          <a:xfrm>
            <a:off x="1336708" y="3401227"/>
            <a:ext cx="278692" cy="331130"/>
            <a:chOff x="-48233050" y="3569725"/>
            <a:chExt cx="252050" cy="299475"/>
          </a:xfrm>
        </p:grpSpPr>
        <p:sp>
          <p:nvSpPr>
            <p:cNvPr id="358" name="Google Shape;358;p3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36"/>
          <p:cNvSpPr txBox="1"/>
          <p:nvPr/>
        </p:nvSpPr>
        <p:spPr>
          <a:xfrm>
            <a:off x="100275" y="1513200"/>
            <a:ext cx="17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hlink"/>
                </a:solidFill>
                <a:latin typeface="Exo 2"/>
                <a:ea typeface="Exo 2"/>
                <a:cs typeface="Exo 2"/>
                <a:sym typeface="Exo 2"/>
              </a:rPr>
              <a:t>DATA SPLIT:</a:t>
            </a:r>
            <a:endParaRPr/>
          </a:p>
        </p:txBody>
      </p:sp>
      <p:sp>
        <p:nvSpPr>
          <p:cNvPr id="362" name="Google Shape;362;p36"/>
          <p:cNvSpPr txBox="1"/>
          <p:nvPr/>
        </p:nvSpPr>
        <p:spPr>
          <a:xfrm>
            <a:off x="216563" y="2033563"/>
            <a:ext cx="8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Roboto Condensed Light"/>
                <a:ea typeface="Roboto Condensed Light"/>
                <a:cs typeface="Roboto Condensed Light"/>
                <a:sym typeface="Roboto Condensed Light"/>
              </a:rPr>
              <a:t>Training:</a:t>
            </a:r>
            <a:endParaRPr>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b="1" lang="en" sz="2200">
                <a:solidFill>
                  <a:srgbClr val="FFFFFF"/>
                </a:solidFill>
                <a:latin typeface="Roboto Condensed"/>
                <a:ea typeface="Roboto Condensed"/>
                <a:cs typeface="Roboto Condensed"/>
                <a:sym typeface="Roboto Condensed"/>
              </a:rPr>
              <a:t>70%</a:t>
            </a:r>
            <a:endParaRPr b="1" sz="2200">
              <a:solidFill>
                <a:srgbClr val="FFFFFF"/>
              </a:solidFill>
              <a:latin typeface="Roboto Condensed"/>
              <a:ea typeface="Roboto Condensed"/>
              <a:cs typeface="Roboto Condensed"/>
              <a:sym typeface="Roboto Condensed"/>
            </a:endParaRPr>
          </a:p>
        </p:txBody>
      </p:sp>
      <p:sp>
        <p:nvSpPr>
          <p:cNvPr id="363" name="Google Shape;363;p36"/>
          <p:cNvSpPr txBox="1"/>
          <p:nvPr/>
        </p:nvSpPr>
        <p:spPr>
          <a:xfrm>
            <a:off x="1472150" y="2062563"/>
            <a:ext cx="8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FEFEF"/>
                </a:solidFill>
                <a:latin typeface="Roboto Condensed Light"/>
                <a:ea typeface="Roboto Condensed Light"/>
                <a:cs typeface="Roboto Condensed Light"/>
                <a:sym typeface="Roboto Condensed Light"/>
              </a:rPr>
              <a:t>Test:</a:t>
            </a:r>
            <a:endParaRPr>
              <a:solidFill>
                <a:srgbClr val="EFEFE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b="1" lang="en" sz="2200">
                <a:solidFill>
                  <a:srgbClr val="EFEFEF"/>
                </a:solidFill>
                <a:latin typeface="Roboto Condensed"/>
                <a:ea typeface="Roboto Condensed"/>
                <a:cs typeface="Roboto Condensed"/>
                <a:sym typeface="Roboto Condensed"/>
              </a:rPr>
              <a:t>3</a:t>
            </a:r>
            <a:r>
              <a:rPr b="1" lang="en" sz="2200">
                <a:solidFill>
                  <a:srgbClr val="EFEFEF"/>
                </a:solidFill>
                <a:latin typeface="Roboto Condensed"/>
                <a:ea typeface="Roboto Condensed"/>
                <a:cs typeface="Roboto Condensed"/>
                <a:sym typeface="Roboto Condensed"/>
              </a:rPr>
              <a:t>0%</a:t>
            </a:r>
            <a:endParaRPr b="1" sz="2200">
              <a:solidFill>
                <a:srgbClr val="EFEFEF"/>
              </a:solidFill>
              <a:latin typeface="Roboto Condensed"/>
              <a:ea typeface="Roboto Condensed"/>
              <a:cs typeface="Roboto Condensed"/>
              <a:sym typeface="Roboto Condensed"/>
            </a:endParaRPr>
          </a:p>
        </p:txBody>
      </p:sp>
      <p:cxnSp>
        <p:nvCxnSpPr>
          <p:cNvPr id="364" name="Google Shape;364;p36"/>
          <p:cNvCxnSpPr/>
          <p:nvPr/>
        </p:nvCxnSpPr>
        <p:spPr>
          <a:xfrm>
            <a:off x="2814950" y="1004800"/>
            <a:ext cx="0" cy="3871800"/>
          </a:xfrm>
          <a:prstGeom prst="straightConnector1">
            <a:avLst/>
          </a:prstGeom>
          <a:noFill/>
          <a:ln cap="flat" cmpd="sng" w="9525">
            <a:solidFill>
              <a:srgbClr val="595959"/>
            </a:solidFill>
            <a:prstDash val="solid"/>
            <a:round/>
            <a:headEnd len="med" w="med" type="none"/>
            <a:tailEnd len="med" w="med" type="none"/>
          </a:ln>
        </p:spPr>
      </p:cxnSp>
      <p:sp>
        <p:nvSpPr>
          <p:cNvPr id="365" name="Google Shape;365;p36"/>
          <p:cNvSpPr txBox="1"/>
          <p:nvPr/>
        </p:nvSpPr>
        <p:spPr>
          <a:xfrm>
            <a:off x="1176250" y="1343325"/>
            <a:ext cx="2559300" cy="369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t/>
            </a:r>
            <a:endParaRPr sz="1200">
              <a:solidFill>
                <a:schemeClr val="dk1"/>
              </a:solidFill>
              <a:latin typeface="Roboto Condensed Light"/>
              <a:ea typeface="Roboto Condensed Light"/>
              <a:cs typeface="Roboto Condensed Light"/>
              <a:sym typeface="Roboto Condensed Light"/>
            </a:endParaRPr>
          </a:p>
        </p:txBody>
      </p:sp>
      <p:sp>
        <p:nvSpPr>
          <p:cNvPr id="366" name="Google Shape;366;p36"/>
          <p:cNvSpPr txBox="1"/>
          <p:nvPr/>
        </p:nvSpPr>
        <p:spPr>
          <a:xfrm>
            <a:off x="-68600" y="593175"/>
            <a:ext cx="280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hlink"/>
                </a:solidFill>
                <a:latin typeface="Exo 2"/>
                <a:ea typeface="Exo 2"/>
                <a:cs typeface="Exo 2"/>
                <a:sym typeface="Exo 2"/>
              </a:rPr>
              <a:t>FEATURES GENERATION</a:t>
            </a:r>
            <a:endParaRPr/>
          </a:p>
        </p:txBody>
      </p:sp>
      <p:grpSp>
        <p:nvGrpSpPr>
          <p:cNvPr id="367" name="Google Shape;367;p36"/>
          <p:cNvGrpSpPr/>
          <p:nvPr/>
        </p:nvGrpSpPr>
        <p:grpSpPr>
          <a:xfrm>
            <a:off x="1347036" y="4255888"/>
            <a:ext cx="330936" cy="330107"/>
            <a:chOff x="-47154000" y="3939275"/>
            <a:chExt cx="299300" cy="298550"/>
          </a:xfrm>
        </p:grpSpPr>
        <p:sp>
          <p:nvSpPr>
            <p:cNvPr id="368" name="Google Shape;368;p3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6"/>
          <p:cNvSpPr txBox="1"/>
          <p:nvPr>
            <p:ph idx="3" type="ctrTitle"/>
          </p:nvPr>
        </p:nvSpPr>
        <p:spPr>
          <a:xfrm>
            <a:off x="1716688" y="4674175"/>
            <a:ext cx="12438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t>NAIVE</a:t>
            </a:r>
            <a:endParaRPr b="0"/>
          </a:p>
          <a:p>
            <a:pPr indent="0" lvl="0" marL="0" rtl="0" algn="ctr">
              <a:spcBef>
                <a:spcPts val="0"/>
              </a:spcBef>
              <a:spcAft>
                <a:spcPts val="0"/>
              </a:spcAft>
              <a:buNone/>
            </a:pPr>
            <a:r>
              <a:rPr b="0" lang="en"/>
              <a:t>BAYES</a:t>
            </a:r>
            <a:endParaRPr b="0"/>
          </a:p>
        </p:txBody>
      </p:sp>
      <p:cxnSp>
        <p:nvCxnSpPr>
          <p:cNvPr id="373" name="Google Shape;373;p36"/>
          <p:cNvCxnSpPr/>
          <p:nvPr/>
        </p:nvCxnSpPr>
        <p:spPr>
          <a:xfrm rot="10800000">
            <a:off x="117000" y="3345400"/>
            <a:ext cx="2515800" cy="0"/>
          </a:xfrm>
          <a:prstGeom prst="straightConnector1">
            <a:avLst/>
          </a:prstGeom>
          <a:noFill/>
          <a:ln cap="flat" cmpd="sng" w="9525">
            <a:solidFill>
              <a:srgbClr val="595959"/>
            </a:solidFill>
            <a:prstDash val="solid"/>
            <a:round/>
            <a:headEnd len="med" w="med" type="none"/>
            <a:tailEnd len="med" w="med" type="none"/>
          </a:ln>
        </p:spPr>
      </p:cxnSp>
      <p:pic>
        <p:nvPicPr>
          <p:cNvPr id="374" name="Google Shape;374;p36"/>
          <p:cNvPicPr preferRelativeResize="0"/>
          <p:nvPr/>
        </p:nvPicPr>
        <p:blipFill>
          <a:blip r:embed="rId3">
            <a:alphaModFix/>
          </a:blip>
          <a:stretch>
            <a:fillRect/>
          </a:stretch>
        </p:blipFill>
        <p:spPr>
          <a:xfrm>
            <a:off x="3055150" y="1290750"/>
            <a:ext cx="3442500" cy="3518125"/>
          </a:xfrm>
          <a:prstGeom prst="rect">
            <a:avLst/>
          </a:prstGeom>
          <a:noFill/>
          <a:ln cap="flat" cmpd="sng" w="9525">
            <a:solidFill>
              <a:srgbClr val="000000"/>
            </a:solidFill>
            <a:prstDash val="solid"/>
            <a:round/>
            <a:headEnd len="sm" w="sm" type="none"/>
            <a:tailEnd len="sm" w="sm" type="none"/>
          </a:ln>
        </p:spPr>
      </p:pic>
      <p:sp>
        <p:nvSpPr>
          <p:cNvPr id="375" name="Google Shape;375;p36"/>
          <p:cNvSpPr txBox="1"/>
          <p:nvPr/>
        </p:nvSpPr>
        <p:spPr>
          <a:xfrm>
            <a:off x="7600" y="3010138"/>
            <a:ext cx="178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hlink"/>
                </a:solidFill>
                <a:latin typeface="Exo 2"/>
                <a:ea typeface="Exo 2"/>
                <a:cs typeface="Exo 2"/>
                <a:sym typeface="Exo 2"/>
              </a:rPr>
              <a:t>MODEL TRAINED</a:t>
            </a:r>
            <a:endParaRPr/>
          </a:p>
        </p:txBody>
      </p:sp>
      <p:cxnSp>
        <p:nvCxnSpPr>
          <p:cNvPr id="376" name="Google Shape;376;p36"/>
          <p:cNvCxnSpPr/>
          <p:nvPr/>
        </p:nvCxnSpPr>
        <p:spPr>
          <a:xfrm rot="10800000">
            <a:off x="146825" y="1855125"/>
            <a:ext cx="2449200" cy="0"/>
          </a:xfrm>
          <a:prstGeom prst="straightConnector1">
            <a:avLst/>
          </a:prstGeom>
          <a:noFill/>
          <a:ln cap="flat" cmpd="sng" w="9525">
            <a:solidFill>
              <a:srgbClr val="595959"/>
            </a:solidFill>
            <a:prstDash val="solid"/>
            <a:round/>
            <a:headEnd len="med" w="med" type="none"/>
            <a:tailEnd len="med" w="med" type="none"/>
          </a:ln>
        </p:spPr>
      </p:cxnSp>
      <p:cxnSp>
        <p:nvCxnSpPr>
          <p:cNvPr id="377" name="Google Shape;377;p36"/>
          <p:cNvCxnSpPr/>
          <p:nvPr/>
        </p:nvCxnSpPr>
        <p:spPr>
          <a:xfrm rot="10800000">
            <a:off x="146800" y="928600"/>
            <a:ext cx="2476800" cy="0"/>
          </a:xfrm>
          <a:prstGeom prst="straightConnector1">
            <a:avLst/>
          </a:prstGeom>
          <a:noFill/>
          <a:ln cap="flat" cmpd="sng" w="9525">
            <a:solidFill>
              <a:srgbClr val="595959"/>
            </a:solidFill>
            <a:prstDash val="solid"/>
            <a:round/>
            <a:headEnd len="med" w="med" type="none"/>
            <a:tailEnd len="med" w="med" type="none"/>
          </a:ln>
        </p:spPr>
      </p:cxnSp>
      <p:sp>
        <p:nvSpPr>
          <p:cNvPr id="378" name="Google Shape;378;p36"/>
          <p:cNvSpPr txBox="1"/>
          <p:nvPr/>
        </p:nvSpPr>
        <p:spPr>
          <a:xfrm>
            <a:off x="10250" y="876075"/>
            <a:ext cx="28047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10k features generated by fitting a  [1, 4] ngram tfidf vectoriser  </a:t>
            </a:r>
            <a:r>
              <a:rPr lang="en" sz="1200">
                <a:solidFill>
                  <a:srgbClr val="434343"/>
                </a:solidFill>
                <a:latin typeface="Roboto Condensed Light"/>
                <a:ea typeface="Roboto Condensed Light"/>
                <a:cs typeface="Roboto Condensed Light"/>
                <a:sym typeface="Roboto Condensed Light"/>
              </a:rPr>
              <a:t>that converts words to  statistical numbers.</a:t>
            </a:r>
            <a:endParaRPr/>
          </a:p>
        </p:txBody>
      </p:sp>
      <p:sp>
        <p:nvSpPr>
          <p:cNvPr id="379" name="Google Shape;379;p36"/>
          <p:cNvSpPr txBox="1"/>
          <p:nvPr/>
        </p:nvSpPr>
        <p:spPr>
          <a:xfrm>
            <a:off x="3023600" y="669375"/>
            <a:ext cx="178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hlink"/>
                </a:solidFill>
                <a:latin typeface="Exo 2"/>
                <a:ea typeface="Exo 2"/>
                <a:cs typeface="Exo 2"/>
                <a:sym typeface="Exo 2"/>
              </a:rPr>
              <a:t>MODEL SELECTION</a:t>
            </a:r>
            <a:endParaRPr/>
          </a:p>
        </p:txBody>
      </p:sp>
      <p:cxnSp>
        <p:nvCxnSpPr>
          <p:cNvPr id="380" name="Google Shape;380;p36"/>
          <p:cNvCxnSpPr/>
          <p:nvPr/>
        </p:nvCxnSpPr>
        <p:spPr>
          <a:xfrm rot="10800000">
            <a:off x="3099800" y="1004800"/>
            <a:ext cx="3442500" cy="0"/>
          </a:xfrm>
          <a:prstGeom prst="straightConnector1">
            <a:avLst/>
          </a:prstGeom>
          <a:noFill/>
          <a:ln cap="flat" cmpd="sng" w="9525">
            <a:solidFill>
              <a:srgbClr val="595959"/>
            </a:solidFill>
            <a:prstDash val="solid"/>
            <a:round/>
            <a:headEnd len="med" w="med" type="none"/>
            <a:tailEnd len="med" w="med" type="none"/>
          </a:ln>
        </p:spPr>
      </p:cxnSp>
      <p:grpSp>
        <p:nvGrpSpPr>
          <p:cNvPr id="381" name="Google Shape;381;p36"/>
          <p:cNvGrpSpPr/>
          <p:nvPr/>
        </p:nvGrpSpPr>
        <p:grpSpPr>
          <a:xfrm>
            <a:off x="7691896" y="1225765"/>
            <a:ext cx="334924" cy="334820"/>
            <a:chOff x="5642475" y="1435075"/>
            <a:chExt cx="481975" cy="481825"/>
          </a:xfrm>
        </p:grpSpPr>
        <p:sp>
          <p:nvSpPr>
            <p:cNvPr id="382" name="Google Shape;382;p3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 name="Google Shape;383;p3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 name="Google Shape;384;p3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5" name="Google Shape;385;p36"/>
          <p:cNvSpPr txBox="1"/>
          <p:nvPr/>
        </p:nvSpPr>
        <p:spPr>
          <a:xfrm>
            <a:off x="6684525" y="1513188"/>
            <a:ext cx="239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chemeClr val="hlink"/>
                </a:solidFill>
                <a:latin typeface="Exo 2"/>
                <a:ea typeface="Exo 2"/>
                <a:cs typeface="Exo 2"/>
                <a:sym typeface="Exo 2"/>
              </a:rPr>
              <a:t>LOGISTIC</a:t>
            </a:r>
            <a:endParaRPr b="1">
              <a:solidFill>
                <a:schemeClr val="hlink"/>
              </a:solidFill>
              <a:latin typeface="Exo 2"/>
              <a:ea typeface="Exo 2"/>
              <a:cs typeface="Exo 2"/>
              <a:sym typeface="Exo 2"/>
            </a:endParaRPr>
          </a:p>
          <a:p>
            <a:pPr indent="0" lvl="0" marL="0" rtl="0" algn="ctr">
              <a:spcBef>
                <a:spcPts val="0"/>
              </a:spcBef>
              <a:spcAft>
                <a:spcPts val="0"/>
              </a:spcAft>
              <a:buClr>
                <a:schemeClr val="dk1"/>
              </a:buClr>
              <a:buSzPts val="1100"/>
              <a:buFont typeface="Arial"/>
              <a:buNone/>
            </a:pPr>
            <a:r>
              <a:rPr b="1" lang="en">
                <a:solidFill>
                  <a:schemeClr val="hlink"/>
                </a:solidFill>
                <a:latin typeface="Exo 2"/>
                <a:ea typeface="Exo 2"/>
                <a:cs typeface="Exo 2"/>
                <a:sym typeface="Exo 2"/>
              </a:rPr>
              <a:t>REGRESSION</a:t>
            </a:r>
            <a:endParaRPr/>
          </a:p>
        </p:txBody>
      </p:sp>
      <p:pic>
        <p:nvPicPr>
          <p:cNvPr id="386" name="Google Shape;386;p36"/>
          <p:cNvPicPr preferRelativeResize="0"/>
          <p:nvPr/>
        </p:nvPicPr>
        <p:blipFill rotWithShape="1">
          <a:blip r:embed="rId4">
            <a:alphaModFix/>
          </a:blip>
          <a:srcRect b="16255" l="24134" r="44412" t="26345"/>
          <a:stretch/>
        </p:blipFill>
        <p:spPr>
          <a:xfrm>
            <a:off x="6684525" y="2465775"/>
            <a:ext cx="2324050" cy="2343100"/>
          </a:xfrm>
          <a:prstGeom prst="rect">
            <a:avLst/>
          </a:prstGeom>
          <a:noFill/>
          <a:ln cap="flat" cmpd="sng" w="9525">
            <a:solidFill>
              <a:srgbClr val="434343"/>
            </a:solidFill>
            <a:prstDash val="solid"/>
            <a:round/>
            <a:headEnd len="sm" w="sm" type="none"/>
            <a:tailEnd len="sm" w="sm" type="none"/>
          </a:ln>
        </p:spPr>
      </p:pic>
      <p:sp>
        <p:nvSpPr>
          <p:cNvPr id="387" name="Google Shape;387;p36"/>
          <p:cNvSpPr/>
          <p:nvPr/>
        </p:nvSpPr>
        <p:spPr>
          <a:xfrm>
            <a:off x="6684525" y="1513200"/>
            <a:ext cx="608400" cy="1995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7772550" y="2093725"/>
            <a:ext cx="178200" cy="199500"/>
          </a:xfrm>
          <a:prstGeom prst="down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7"/>
          <p:cNvSpPr txBox="1"/>
          <p:nvPr>
            <p:ph type="ctrTitle"/>
          </p:nvPr>
        </p:nvSpPr>
        <p:spPr>
          <a:xfrm>
            <a:off x="1904425" y="241800"/>
            <a:ext cx="52143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OPERATIONALISE</a:t>
            </a:r>
            <a:endParaRPr/>
          </a:p>
          <a:p>
            <a:pPr indent="0" lvl="0" marL="0" rtl="0" algn="ctr">
              <a:spcBef>
                <a:spcPts val="0"/>
              </a:spcBef>
              <a:spcAft>
                <a:spcPts val="0"/>
              </a:spcAft>
              <a:buNone/>
            </a:pPr>
            <a:r>
              <a:t/>
            </a:r>
            <a:endParaRPr sz="1400"/>
          </a:p>
        </p:txBody>
      </p:sp>
      <p:sp>
        <p:nvSpPr>
          <p:cNvPr id="394" name="Google Shape;394;p37"/>
          <p:cNvSpPr txBox="1"/>
          <p:nvPr/>
        </p:nvSpPr>
        <p:spPr>
          <a:xfrm>
            <a:off x="1727425" y="4332400"/>
            <a:ext cx="5515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Hate speech detection application with streamlit</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An open-source app framework </a:t>
            </a:r>
            <a:endParaRPr>
              <a:latin typeface="Roboto Condensed Light"/>
              <a:ea typeface="Roboto Condensed Light"/>
              <a:cs typeface="Roboto Condensed Light"/>
              <a:sym typeface="Roboto Condensed Light"/>
            </a:endParaRPr>
          </a:p>
        </p:txBody>
      </p:sp>
      <p:sp>
        <p:nvSpPr>
          <p:cNvPr id="395" name="Google Shape;395;p37"/>
          <p:cNvSpPr txBox="1"/>
          <p:nvPr>
            <p:ph idx="4294967295" type="ctrTitle"/>
          </p:nvPr>
        </p:nvSpPr>
        <p:spPr>
          <a:xfrm>
            <a:off x="1727425" y="3904900"/>
            <a:ext cx="5515500" cy="4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rgbClr val="666666"/>
                </a:solidFill>
              </a:rPr>
              <a:t>APPLICATION</a:t>
            </a:r>
            <a:endParaRPr sz="2700">
              <a:solidFill>
                <a:srgbClr val="666666"/>
              </a:solidFill>
            </a:endParaRPr>
          </a:p>
        </p:txBody>
      </p:sp>
      <p:pic>
        <p:nvPicPr>
          <p:cNvPr id="396" name="Google Shape;396;p37"/>
          <p:cNvPicPr preferRelativeResize="0"/>
          <p:nvPr/>
        </p:nvPicPr>
        <p:blipFill>
          <a:blip r:embed="rId3">
            <a:alphaModFix/>
          </a:blip>
          <a:stretch>
            <a:fillRect/>
          </a:stretch>
        </p:blipFill>
        <p:spPr>
          <a:xfrm>
            <a:off x="1727425" y="1080099"/>
            <a:ext cx="5515426" cy="279175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